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60" r:id="rId4"/>
    <p:sldId id="271" r:id="rId5"/>
    <p:sldId id="272" r:id="rId6"/>
    <p:sldId id="273" r:id="rId7"/>
    <p:sldId id="274" r:id="rId8"/>
    <p:sldId id="275" r:id="rId9"/>
    <p:sldId id="262" r:id="rId10"/>
    <p:sldId id="263" r:id="rId11"/>
    <p:sldId id="264" r:id="rId12"/>
    <p:sldId id="265" r:id="rId13"/>
    <p:sldId id="267" r:id="rId14"/>
    <p:sldId id="266" r:id="rId15"/>
    <p:sldId id="268" r:id="rId16"/>
    <p:sldId id="269" r:id="rId17"/>
    <p:sldId id="270" r:id="rId18"/>
    <p:sldId id="277"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fs" initials="kf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10" autoAdjust="0"/>
  </p:normalViewPr>
  <p:slideViewPr>
    <p:cSldViewPr snapToGrid="0">
      <p:cViewPr varScale="1">
        <p:scale>
          <a:sx n="72" d="100"/>
          <a:sy n="72" d="100"/>
        </p:scale>
        <p:origin x="-10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CCBC3-E9FE-4ABC-BE1C-0626D7CE97D4}" type="datetimeFigureOut">
              <a:rPr lang="de-CH" smtClean="0"/>
              <a:t>13.05.2016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298CE-71F2-4D89-A44B-CBD6F2D07E3B}" type="slidenum">
              <a:rPr lang="de-CH" smtClean="0"/>
              <a:t>‹Nr.›</a:t>
            </a:fld>
            <a:endParaRPr lang="de-CH"/>
          </a:p>
        </p:txBody>
      </p:sp>
    </p:spTree>
    <p:extLst>
      <p:ext uri="{BB962C8B-B14F-4D97-AF65-F5344CB8AC3E}">
        <p14:creationId xmlns:p14="http://schemas.microsoft.com/office/powerpoint/2010/main" val="343467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plattenverband.ch/" TargetMode="External"/><Relationship Id="rId3" Type="http://schemas.openxmlformats.org/officeDocument/2006/relationships/hyperlink" Target="http://www.plkm.ch/" TargetMode="External"/><Relationship Id="rId7" Type="http://schemas.openxmlformats.org/officeDocument/2006/relationships/hyperlink" Target="http://www.vsd-innenausbau.ch/"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lk-gebaeudehuelle.ch/" TargetMode="External"/><Relationship Id="rId5" Type="http://schemas.openxmlformats.org/officeDocument/2006/relationships/hyperlink" Target="http://www.zpbk.ch/" TargetMode="External"/><Relationship Id="rId10" Type="http://schemas.openxmlformats.org/officeDocument/2006/relationships/hyperlink" Target="http://www.zpk-schreinergewerbe.ch/" TargetMode="External"/><Relationship Id="rId4" Type="http://schemas.openxmlformats.org/officeDocument/2006/relationships/hyperlink" Target="http://www.spbh.ch/" TargetMode="External"/><Relationship Id="rId9" Type="http://schemas.openxmlformats.org/officeDocument/2006/relationships/hyperlink" Target="http://www.plk-elektro.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smtClean="0">
                <a:solidFill>
                  <a:schemeClr val="tx1"/>
                </a:solidFill>
                <a:latin typeface="+mn-lt"/>
                <a:ea typeface="+mn-ea"/>
                <a:cs typeface="+mn-cs"/>
              </a:rPr>
              <a:t>OptiBau </a:t>
            </a:r>
            <a:r>
              <a:rPr lang="de-CH" sz="1200" b="0" i="0" u="none" strike="noStrike" kern="1200" baseline="0" dirty="0">
                <a:solidFill>
                  <a:schemeClr val="tx1"/>
                </a:solidFill>
                <a:latin typeface="+mn-lt"/>
                <a:ea typeface="+mn-ea"/>
                <a:cs typeface="+mn-cs"/>
              </a:rPr>
              <a:t>unterstützt die Planung, Realisierung und Kontrolle </a:t>
            </a:r>
            <a:r>
              <a:rPr lang="de-CH" sz="1200" b="0" i="0" u="none" strike="noStrike" kern="1200" baseline="0" dirty="0" smtClean="0">
                <a:solidFill>
                  <a:schemeClr val="tx1"/>
                </a:solidFill>
                <a:latin typeface="+mn-lt"/>
                <a:ea typeface="+mn-ea"/>
                <a:cs typeface="+mn-cs"/>
              </a:rPr>
              <a:t>von Optimierungs-Massnahmen auf der Baustelle. </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smtClean="0">
                <a:solidFill>
                  <a:schemeClr val="tx1"/>
                </a:solidFill>
                <a:latin typeface="+mn-lt"/>
                <a:ea typeface="+mn-ea"/>
                <a:cs typeface="+mn-cs"/>
              </a:rPr>
              <a:t>Die darin enthaltenen Massnahmen sind machbar, führen zur angestrebten Arbeitserleichterung und bergen substantielle wirtschaftliche Vorteile!</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9C298CE-71F2-4D89-A44B-CBD6F2D07E3B}" type="slidenum">
              <a:rPr lang="de-CH" smtClean="0"/>
              <a:t>1</a:t>
            </a:fld>
            <a:endParaRPr lang="de-CH"/>
          </a:p>
        </p:txBody>
      </p:sp>
    </p:spTree>
    <p:extLst>
      <p:ext uri="{BB962C8B-B14F-4D97-AF65-F5344CB8AC3E}">
        <p14:creationId xmlns:p14="http://schemas.microsoft.com/office/powerpoint/2010/main" val="105868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Für die Auswertung die Anzahl der orangen und roten Markierungen zusammenzählen. </a:t>
            </a:r>
          </a:p>
          <a:p>
            <a:r>
              <a:rPr lang="de-CH" sz="1200" b="0" i="0" u="none" strike="noStrike" kern="1200" baseline="0" dirty="0">
                <a:solidFill>
                  <a:schemeClr val="tx1"/>
                </a:solidFill>
                <a:latin typeface="+mn-lt"/>
                <a:ea typeface="+mn-ea"/>
                <a:cs typeface="+mn-cs"/>
              </a:rPr>
              <a:t>Bei 2 orangen Beurteilungen ist der Nutzen der Massnahmen gefährdet. Bei einer roten oder mehr als zwei orangen Einschätzungen wird der angestrebte Nutzen nicht mehr erreicht.</a:t>
            </a:r>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17</a:t>
            </a:fld>
            <a:endParaRPr lang="de-CH"/>
          </a:p>
        </p:txBody>
      </p:sp>
    </p:spTree>
    <p:extLst>
      <p:ext uri="{BB962C8B-B14F-4D97-AF65-F5344CB8AC3E}">
        <p14:creationId xmlns:p14="http://schemas.microsoft.com/office/powerpoint/2010/main" val="313392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effectLst/>
              </a:rPr>
              <a:t>Finanziert </a:t>
            </a:r>
            <a:r>
              <a:rPr lang="de-CH" dirty="0">
                <a:effectLst/>
              </a:rPr>
              <a:t>durch paritätische Kommissionen des Ausbaugewerbes</a:t>
            </a:r>
            <a:r>
              <a:rPr lang="de-CH" dirty="0" smtClean="0">
                <a:effectLst/>
              </a:rPr>
              <a:t>:</a:t>
            </a:r>
          </a:p>
          <a:p>
            <a:endParaRPr lang="de-CH" dirty="0">
              <a:effectLst/>
            </a:endParaRPr>
          </a:p>
          <a:p>
            <a:r>
              <a:rPr lang="de-CH" dirty="0">
                <a:effectLst/>
                <a:hlinkClick r:id="rId3"/>
              </a:rPr>
              <a:t>Paritätische Landeskommission für das Schweizerische Schlosser-, Metallbau-, Landmaschinen-, Schmiede- und Stahlbaugewerbe</a:t>
            </a:r>
            <a:r>
              <a:rPr lang="de-CH" dirty="0">
                <a:effectLst/>
              </a:rPr>
              <a:t>  </a:t>
            </a:r>
          </a:p>
          <a:p>
            <a:r>
              <a:rPr lang="de-CH" dirty="0">
                <a:effectLst/>
                <a:hlinkClick r:id="rId4"/>
              </a:rPr>
              <a:t>Schweizerische Paritätische Berufskommission Holzbau</a:t>
            </a:r>
            <a:r>
              <a:rPr lang="de-CH" dirty="0">
                <a:effectLst/>
              </a:rPr>
              <a:t>   </a:t>
            </a:r>
          </a:p>
          <a:p>
            <a:r>
              <a:rPr lang="de-CH" dirty="0">
                <a:effectLst/>
                <a:hlinkClick r:id="rId5"/>
              </a:rPr>
              <a:t>Zentrale Paritätische Berufskommission des Maler- und </a:t>
            </a:r>
            <a:r>
              <a:rPr lang="de-CH" dirty="0" err="1">
                <a:effectLst/>
                <a:hlinkClick r:id="rId5"/>
              </a:rPr>
              <a:t>Gipsergewerbes</a:t>
            </a:r>
            <a:r>
              <a:rPr lang="de-CH" dirty="0">
                <a:effectLst/>
              </a:rPr>
              <a:t>   </a:t>
            </a:r>
          </a:p>
          <a:p>
            <a:r>
              <a:rPr lang="de-CH" dirty="0">
                <a:effectLst/>
                <a:hlinkClick r:id="rId6"/>
              </a:rPr>
              <a:t>Paritätische Landeskommission im Schweizerischen Gebäudehüllengewerbe</a:t>
            </a:r>
            <a:r>
              <a:rPr lang="de-CH" dirty="0">
                <a:effectLst/>
              </a:rPr>
              <a:t>  </a:t>
            </a:r>
          </a:p>
          <a:p>
            <a:r>
              <a:rPr lang="de-CH" dirty="0">
                <a:effectLst/>
                <a:hlinkClick r:id="rId7"/>
              </a:rPr>
              <a:t>Paritätische Berufskommission für das Schweizerische Gewerbe für Decken- und Innenausbausysteme</a:t>
            </a:r>
            <a:r>
              <a:rPr lang="de-CH" dirty="0">
                <a:effectLst/>
              </a:rPr>
              <a:t>   </a:t>
            </a:r>
          </a:p>
          <a:p>
            <a:r>
              <a:rPr lang="de-CH" dirty="0">
                <a:effectLst/>
                <a:hlinkClick r:id="rId8"/>
              </a:rPr>
              <a:t>Zentrale Paritätische Berufskommission Plattenleger</a:t>
            </a:r>
            <a:r>
              <a:rPr lang="de-CH" dirty="0">
                <a:effectLst/>
              </a:rPr>
              <a:t>   </a:t>
            </a:r>
          </a:p>
          <a:p>
            <a:r>
              <a:rPr lang="de-CH" dirty="0">
                <a:effectLst/>
                <a:hlinkClick r:id="rId7"/>
              </a:rPr>
              <a:t>Paritätische Landeskommission in der Schweizerischen Gebäudetechnikbranche</a:t>
            </a:r>
            <a:r>
              <a:rPr lang="de-CH" dirty="0">
                <a:effectLst/>
              </a:rPr>
              <a:t>  </a:t>
            </a:r>
          </a:p>
          <a:p>
            <a:r>
              <a:rPr lang="de-CH" dirty="0">
                <a:effectLst/>
                <a:hlinkClick r:id="rId9"/>
              </a:rPr>
              <a:t>Paritätische Landeskommission des Schweizerischen Elektro- und Telekommunikations-Installationsgewerbes</a:t>
            </a:r>
            <a:r>
              <a:rPr lang="de-CH" dirty="0">
                <a:effectLst/>
              </a:rPr>
              <a:t>  </a:t>
            </a:r>
          </a:p>
          <a:p>
            <a:r>
              <a:rPr lang="de-CH" dirty="0">
                <a:effectLst/>
                <a:hlinkClick r:id="rId10"/>
              </a:rPr>
              <a:t>Zentrale Paritätische Berufskommission Schreinergewerbe</a:t>
            </a:r>
            <a:r>
              <a:rPr lang="de-CH" dirty="0">
                <a:effectLst/>
              </a:rPr>
              <a:t>   </a:t>
            </a:r>
          </a:p>
          <a:p>
            <a:endParaRPr lang="de-CH" sz="1100" dirty="0"/>
          </a:p>
        </p:txBody>
      </p:sp>
      <p:sp>
        <p:nvSpPr>
          <p:cNvPr id="4" name="Foliennummernplatzhalter 3"/>
          <p:cNvSpPr>
            <a:spLocks noGrp="1"/>
          </p:cNvSpPr>
          <p:nvPr>
            <p:ph type="sldNum" sz="quarter" idx="10"/>
          </p:nvPr>
        </p:nvSpPr>
        <p:spPr/>
        <p:txBody>
          <a:bodyPr/>
          <a:lstStyle/>
          <a:p>
            <a:fld id="{B9C298CE-71F2-4D89-A44B-CBD6F2D07E3B}" type="slidenum">
              <a:rPr lang="de-CH" smtClean="0">
                <a:solidFill>
                  <a:prstClr val="black"/>
                </a:solidFill>
              </a:rPr>
              <a:pPr/>
              <a:t>19</a:t>
            </a:fld>
            <a:endParaRPr lang="de-CH">
              <a:solidFill>
                <a:prstClr val="black"/>
              </a:solidFill>
            </a:endParaRPr>
          </a:p>
        </p:txBody>
      </p:sp>
    </p:spTree>
    <p:extLst>
      <p:ext uri="{BB962C8B-B14F-4D97-AF65-F5344CB8AC3E}">
        <p14:creationId xmlns:p14="http://schemas.microsoft.com/office/powerpoint/2010/main" val="406984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Umsetzungshilfe ist das Ergebnis eines mehrjährigen Projekts von neun</a:t>
            </a:r>
            <a:r>
              <a:rPr lang="de-CH" baseline="0" dirty="0" smtClean="0"/>
              <a:t> Arbeitgeberverbänden des Ausbaugewerbes, der Gewerkschaft Unia, der Suva und des SECO.</a:t>
            </a:r>
          </a:p>
          <a:p>
            <a:endParaRPr lang="de-CH" baseline="0" dirty="0" smtClean="0"/>
          </a:p>
          <a:p>
            <a:r>
              <a:rPr lang="de-CH" baseline="0" dirty="0" smtClean="0"/>
              <a:t>Am Anfang des Projekts stand die Herausforderung, das Problem der schweren und unhandlichen Lasten auf der Baustelle für die betroffenen </a:t>
            </a:r>
            <a:r>
              <a:rPr lang="de-CH" baseline="0" dirty="0" err="1" smtClean="0"/>
              <a:t>Arbeitnehmenden</a:t>
            </a:r>
            <a:r>
              <a:rPr lang="de-CH" baseline="0" dirty="0" smtClean="0"/>
              <a:t> zu entschärfen.</a:t>
            </a:r>
          </a:p>
          <a:p>
            <a:endParaRPr lang="de-CH" baseline="0" dirty="0" smtClean="0"/>
          </a:p>
          <a:p>
            <a:r>
              <a:rPr lang="de-CH" baseline="0" dirty="0" smtClean="0"/>
              <a:t>Durch intensive Beobachtungen auf ausgewählten Baustellen und zahlreiche Gespräche mit </a:t>
            </a:r>
            <a:r>
              <a:rPr lang="de-CH" baseline="0" dirty="0" err="1" smtClean="0"/>
              <a:t>VerterterInnen</a:t>
            </a:r>
            <a:r>
              <a:rPr lang="de-CH" baseline="0" dirty="0" smtClean="0"/>
              <a:t> von Bauunternehmungen, von Arbeitgeberverbänden, von Gewerkschaften, von </a:t>
            </a:r>
            <a:r>
              <a:rPr lang="de-CH" baseline="0" dirty="0" err="1" smtClean="0"/>
              <a:t>Planerorganisationen</a:t>
            </a:r>
            <a:r>
              <a:rPr lang="de-CH" baseline="0" dirty="0" smtClean="0"/>
              <a:t>, von Organisationen der Bauherrschaften und von Durchführungsorganen (Kontrollinstanzen) wurde die Umsetzungshilfe entwickelt, welche eine Optimierung auf der Baustelle auf verschiedenen Ebenen ermöglicht.</a:t>
            </a:r>
          </a:p>
          <a:p>
            <a:endParaRPr lang="de-CH" baseline="0" dirty="0" smtClean="0"/>
          </a:p>
          <a:p>
            <a:r>
              <a:rPr lang="de-CH" baseline="0" dirty="0" smtClean="0"/>
              <a:t>Die beiden Bilder verdeutlichen eindrücklich den Schritt, den die konsequente Anwendung der Umsetzungshilfe möglich macht.  </a:t>
            </a:r>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2</a:t>
            </a:fld>
            <a:endParaRPr lang="de-CH"/>
          </a:p>
        </p:txBody>
      </p:sp>
    </p:spTree>
    <p:extLst>
      <p:ext uri="{BB962C8B-B14F-4D97-AF65-F5344CB8AC3E}">
        <p14:creationId xmlns:p14="http://schemas.microsoft.com/office/powerpoint/2010/main" val="235007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konsequente Anwendung und</a:t>
            </a:r>
            <a:r>
              <a:rPr lang="de-CH" baseline="0" dirty="0" smtClean="0"/>
              <a:t> der effiziente Einsatz </a:t>
            </a:r>
            <a:r>
              <a:rPr lang="de-CH" dirty="0" smtClean="0"/>
              <a:t>der Umsetzungshilfe</a:t>
            </a:r>
            <a:r>
              <a:rPr lang="de-CH" baseline="0" dirty="0" smtClean="0"/>
              <a:t> erfordert den Beitrag und das Zusammenwirken aller Akteure auf dem Bau – dafür bringt das Vorteile für alle Akteure. </a:t>
            </a:r>
          </a:p>
          <a:p>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3</a:t>
            </a:fld>
            <a:endParaRPr lang="de-CH"/>
          </a:p>
        </p:txBody>
      </p:sp>
    </p:spTree>
    <p:extLst>
      <p:ext uri="{BB962C8B-B14F-4D97-AF65-F5344CB8AC3E}">
        <p14:creationId xmlns:p14="http://schemas.microsoft.com/office/powerpoint/2010/main" val="81785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OptiBau Massnahmen sind kostenneutral – wenn nicht gar von wirtschaftlichem Vorteil. Sie erleichtern die Arbeiten der Unternehmen, führen zu einer Qualitätsverbesserung am Bau mit weniger Mängeln und schnellerer Ausführung bei gleichzeitiger Verbesserung der Arbeitssicherheit.</a:t>
            </a:r>
          </a:p>
        </p:txBody>
      </p:sp>
      <p:sp>
        <p:nvSpPr>
          <p:cNvPr id="4" name="Foliennummernplatzhalter 3"/>
          <p:cNvSpPr>
            <a:spLocks noGrp="1"/>
          </p:cNvSpPr>
          <p:nvPr>
            <p:ph type="sldNum" sz="quarter" idx="10"/>
          </p:nvPr>
        </p:nvSpPr>
        <p:spPr/>
        <p:txBody>
          <a:bodyPr/>
          <a:lstStyle/>
          <a:p>
            <a:fld id="{B9C298CE-71F2-4D89-A44B-CBD6F2D07E3B}" type="slidenum">
              <a:rPr lang="de-CH" smtClean="0"/>
              <a:t>4</a:t>
            </a:fld>
            <a:endParaRPr lang="de-CH"/>
          </a:p>
        </p:txBody>
      </p:sp>
    </p:spTree>
    <p:extLst>
      <p:ext uri="{BB962C8B-B14F-4D97-AF65-F5344CB8AC3E}">
        <p14:creationId xmlns:p14="http://schemas.microsoft.com/office/powerpoint/2010/main" val="293705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OptiBau werden ein Standard in der Baustellenlogistik gesetzt und die Kommunikation strukturiert. Das erleichtert die Planungsarbeit und die Koordination der beteiligten Bauunternehmen. Die Arbeitsausführung wird effizienter und verlässlicher, was die Bauabwicklung beschleunigt und eine termingerechte Fertigstellung unterstützt.</a:t>
            </a:r>
            <a:br>
              <a:rPr lang="de-CH" dirty="0"/>
            </a:br>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5</a:t>
            </a:fld>
            <a:endParaRPr lang="de-CH"/>
          </a:p>
        </p:txBody>
      </p:sp>
    </p:spTree>
    <p:extLst>
      <p:ext uri="{BB962C8B-B14F-4D97-AF65-F5344CB8AC3E}">
        <p14:creationId xmlns:p14="http://schemas.microsoft.com/office/powerpoint/2010/main" val="338987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OptiBau wird die Bauleitung bei der Koordination der Arbeiten vor Ort entlastet. Die Baustelle ist geordnet, die Personen- und Materialströme sind automatisch geregelt. Es resultiert eine Qualitätsverbesserung bei der Bauausführung mit einer Reduktion von Baumängeln und entsprechend grossem Potential für finanzielle Einsparungen.</a:t>
            </a:r>
          </a:p>
        </p:txBody>
      </p:sp>
      <p:sp>
        <p:nvSpPr>
          <p:cNvPr id="4" name="Foliennummernplatzhalter 3"/>
          <p:cNvSpPr>
            <a:spLocks noGrp="1"/>
          </p:cNvSpPr>
          <p:nvPr>
            <p:ph type="sldNum" sz="quarter" idx="10"/>
          </p:nvPr>
        </p:nvSpPr>
        <p:spPr/>
        <p:txBody>
          <a:bodyPr/>
          <a:lstStyle/>
          <a:p>
            <a:fld id="{B9C298CE-71F2-4D89-A44B-CBD6F2D07E3B}" type="slidenum">
              <a:rPr lang="de-CH" smtClean="0"/>
              <a:t>6</a:t>
            </a:fld>
            <a:endParaRPr lang="de-CH"/>
          </a:p>
        </p:txBody>
      </p:sp>
    </p:spTree>
    <p:extLst>
      <p:ext uri="{BB962C8B-B14F-4D97-AF65-F5344CB8AC3E}">
        <p14:creationId xmlns:p14="http://schemas.microsoft.com/office/powerpoint/2010/main" val="95747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OptiBau profitieren die Unternehmen des </a:t>
            </a:r>
            <a:r>
              <a:rPr lang="de-CH" dirty="0" err="1"/>
              <a:t>Bauhaupt</a:t>
            </a:r>
            <a:r>
              <a:rPr lang="de-CH" dirty="0"/>
              <a:t>– und Ausbaugewerbes von der zur Verfügung stehenden Infrastruktur. Der Auftrag wird besser planbar und die Arbeitsausführung effizienter. Die Arbeitssicherheit wird für die Mitarbeitenden verbessert und ihre körperliche Belastung reduziert. Dadurch steht ihr Leistungspotential für ihre eigentliche Aufgabe zur Verfügung.</a:t>
            </a:r>
          </a:p>
        </p:txBody>
      </p:sp>
      <p:sp>
        <p:nvSpPr>
          <p:cNvPr id="4" name="Foliennummernplatzhalter 3"/>
          <p:cNvSpPr>
            <a:spLocks noGrp="1"/>
          </p:cNvSpPr>
          <p:nvPr>
            <p:ph type="sldNum" sz="quarter" idx="10"/>
          </p:nvPr>
        </p:nvSpPr>
        <p:spPr/>
        <p:txBody>
          <a:bodyPr/>
          <a:lstStyle/>
          <a:p>
            <a:fld id="{B9C298CE-71F2-4D89-A44B-CBD6F2D07E3B}" type="slidenum">
              <a:rPr lang="de-CH" smtClean="0"/>
              <a:t>7</a:t>
            </a:fld>
            <a:endParaRPr lang="de-CH"/>
          </a:p>
        </p:txBody>
      </p:sp>
    </p:spTree>
    <p:extLst>
      <p:ext uri="{BB962C8B-B14F-4D97-AF65-F5344CB8AC3E}">
        <p14:creationId xmlns:p14="http://schemas.microsoft.com/office/powerpoint/2010/main" val="4413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a:solidFill>
                  <a:schemeClr val="tx1"/>
                </a:solidFill>
                <a:latin typeface="+mn-lt"/>
                <a:ea typeface="+mn-ea"/>
                <a:cs typeface="+mn-cs"/>
              </a:rPr>
              <a:t>Die OptiBau Massnahmen, </a:t>
            </a:r>
            <a:r>
              <a:rPr lang="de-CH" sz="1200" b="0" i="0" u="none" strike="noStrike" kern="1200" baseline="0" dirty="0" smtClean="0">
                <a:solidFill>
                  <a:schemeClr val="tx1"/>
                </a:solidFill>
                <a:latin typeface="+mn-lt"/>
                <a:ea typeface="+mn-ea"/>
                <a:cs typeface="+mn-cs"/>
              </a:rPr>
              <a:t>die </a:t>
            </a:r>
            <a:r>
              <a:rPr lang="de-CH" sz="1200" b="0" i="0" u="none" strike="noStrike" kern="1200" baseline="0" dirty="0">
                <a:solidFill>
                  <a:schemeClr val="tx1"/>
                </a:solidFill>
                <a:latin typeface="+mn-lt"/>
                <a:ea typeface="+mn-ea"/>
                <a:cs typeface="+mn-cs"/>
              </a:rPr>
              <a:t>Schlüsselelemente der Arbeitserleichterung und –</a:t>
            </a:r>
            <a:r>
              <a:rPr lang="de-CH" sz="1200" b="0" i="0" u="none" strike="noStrike" kern="1200" baseline="0" dirty="0" err="1">
                <a:solidFill>
                  <a:schemeClr val="tx1"/>
                </a:solidFill>
                <a:latin typeface="+mn-lt"/>
                <a:ea typeface="+mn-ea"/>
                <a:cs typeface="+mn-cs"/>
              </a:rPr>
              <a:t>optimierung</a:t>
            </a:r>
            <a:r>
              <a:rPr lang="de-CH" sz="1200" b="0" i="0" u="none" strike="noStrike" kern="1200" baseline="0" dirty="0">
                <a:solidFill>
                  <a:schemeClr val="tx1"/>
                </a:solidFill>
                <a:latin typeface="+mn-lt"/>
                <a:ea typeface="+mn-ea"/>
                <a:cs typeface="+mn-cs"/>
              </a:rPr>
              <a:t>, basieren auf rechtlichen Vorgaben (Obligationenrecht, Strafgesetzbuch, Arbeitsgesetz und Unfallversicherungsgesetz mit den dazugehörenden Verordnungen, Richtlinien und Auslegungen) sowie den einschlägigen Normen für die Bauplanung (SIA 118/xxx, Normpositionen Katalog NPK).</a:t>
            </a:r>
          </a:p>
          <a:p>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8</a:t>
            </a:fld>
            <a:endParaRPr lang="de-CH"/>
          </a:p>
        </p:txBody>
      </p:sp>
    </p:spTree>
    <p:extLst>
      <p:ext uri="{BB962C8B-B14F-4D97-AF65-F5344CB8AC3E}">
        <p14:creationId xmlns:p14="http://schemas.microsoft.com/office/powerpoint/2010/main" val="221934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baseline="0" dirty="0">
                <a:solidFill>
                  <a:schemeClr val="tx1"/>
                </a:solidFill>
                <a:latin typeface="+mn-lt"/>
                <a:ea typeface="+mn-ea"/>
                <a:cs typeface="+mn-cs"/>
              </a:rPr>
              <a:t>Planung &amp; Realisierung</a:t>
            </a:r>
          </a:p>
          <a:p>
            <a:r>
              <a:rPr lang="de-CH" sz="1200" b="0" i="0" u="none" strike="noStrike" kern="1200" baseline="0" dirty="0">
                <a:solidFill>
                  <a:schemeClr val="tx1"/>
                </a:solidFill>
                <a:latin typeface="+mn-lt"/>
                <a:ea typeface="+mn-ea"/>
                <a:cs typeface="+mn-cs"/>
              </a:rPr>
              <a:t>Die aufgezeigten </a:t>
            </a:r>
            <a:r>
              <a:rPr lang="de-CH" b="1" dirty="0">
                <a:solidFill>
                  <a:srgbClr val="0070C0"/>
                </a:solidFill>
              </a:rPr>
              <a:t>Schlüsselelemente der Arbeitserleichterung und –</a:t>
            </a:r>
            <a:r>
              <a:rPr lang="de-CH" b="1" dirty="0" err="1">
                <a:solidFill>
                  <a:srgbClr val="0070C0"/>
                </a:solidFill>
              </a:rPr>
              <a:t>optimierung</a:t>
            </a:r>
            <a:r>
              <a:rPr lang="de-CH" b="1" dirty="0">
                <a:solidFill>
                  <a:srgbClr val="0070C0"/>
                </a:solidFill>
              </a:rPr>
              <a:t> </a:t>
            </a:r>
            <a:r>
              <a:rPr lang="de-CH" sz="1200" b="0" i="0" u="none" strike="noStrike" kern="1200" baseline="0" dirty="0">
                <a:solidFill>
                  <a:schemeClr val="tx1"/>
                </a:solidFill>
                <a:latin typeface="+mn-lt"/>
                <a:ea typeface="+mn-ea"/>
                <a:cs typeface="+mn-cs"/>
              </a:rPr>
              <a:t>beinhaltet die wesentlichen Punkte, welche es für die Planung und Umsetzung der Massnahmen zu beachten gilt und kann als Checkliste verwendet werden.</a:t>
            </a:r>
          </a:p>
          <a:p>
            <a:endParaRPr lang="de-CH" sz="1200" b="1" i="0" u="none" strike="noStrike" kern="1200" baseline="0" dirty="0">
              <a:solidFill>
                <a:schemeClr val="tx1"/>
              </a:solidFill>
              <a:latin typeface="+mn-lt"/>
              <a:ea typeface="+mn-ea"/>
              <a:cs typeface="+mn-cs"/>
            </a:endParaRPr>
          </a:p>
          <a:p>
            <a:r>
              <a:rPr lang="de-CH" sz="1200" b="1" i="0" u="none" strike="noStrike" kern="1200" baseline="0" dirty="0">
                <a:solidFill>
                  <a:schemeClr val="tx1"/>
                </a:solidFill>
                <a:latin typeface="+mn-lt"/>
                <a:ea typeface="+mn-ea"/>
                <a:cs typeface="+mn-cs"/>
              </a:rPr>
              <a:t>Kontrolle</a:t>
            </a:r>
          </a:p>
          <a:p>
            <a:r>
              <a:rPr lang="de-CH" sz="1200" b="0" i="0" u="none" strike="noStrike" kern="1200" baseline="0" dirty="0">
                <a:solidFill>
                  <a:schemeClr val="tx1"/>
                </a:solidFill>
                <a:latin typeface="+mn-lt"/>
                <a:ea typeface="+mn-ea"/>
                <a:cs typeface="+mn-cs"/>
              </a:rPr>
              <a:t>Falls die Massnahmen nur teilweise realisiert worden sind, kann der dadurch zu erwartende Mehraufwand mittels eines Ampelsystems abgeschätzt werden.</a:t>
            </a:r>
          </a:p>
          <a:p>
            <a:endParaRPr lang="de-CH" sz="1200" b="1" i="0" u="none" strike="noStrike" kern="1200" baseline="0" dirty="0">
              <a:solidFill>
                <a:schemeClr val="tx1"/>
              </a:solidFill>
              <a:latin typeface="+mn-lt"/>
              <a:ea typeface="+mn-ea"/>
              <a:cs typeface="+mn-cs"/>
            </a:endParaRPr>
          </a:p>
          <a:p>
            <a:r>
              <a:rPr lang="de-CH" sz="1200" b="1" i="0" u="none" strike="noStrike" kern="1200" baseline="0" dirty="0">
                <a:solidFill>
                  <a:schemeClr val="tx1"/>
                </a:solidFill>
                <a:latin typeface="+mn-lt"/>
                <a:ea typeface="+mn-ea"/>
                <a:cs typeface="+mn-cs"/>
              </a:rPr>
              <a:t>Ampelsystem</a:t>
            </a:r>
          </a:p>
          <a:p>
            <a:r>
              <a:rPr lang="de-CH" sz="1200" b="0" i="0" u="none" strike="noStrike" kern="1200" baseline="0" dirty="0">
                <a:solidFill>
                  <a:schemeClr val="tx1"/>
                </a:solidFill>
                <a:latin typeface="+mn-lt"/>
                <a:ea typeface="+mn-ea"/>
                <a:cs typeface="+mn-cs"/>
              </a:rPr>
              <a:t>Orange bezeichnet einen vertretbaren Mehraufwand, </a:t>
            </a:r>
            <a:r>
              <a:rPr lang="de-CH" sz="1200" b="0" i="0" u="none" strike="noStrike" kern="1200" baseline="0" dirty="0" smtClean="0">
                <a:solidFill>
                  <a:schemeClr val="tx1"/>
                </a:solidFill>
                <a:latin typeface="+mn-lt"/>
                <a:ea typeface="+mn-ea"/>
                <a:cs typeface="+mn-cs"/>
              </a:rPr>
              <a:t>rot </a:t>
            </a:r>
            <a:r>
              <a:rPr lang="de-CH" sz="1200" b="0" i="0" u="none" strike="noStrike" kern="1200" baseline="0" dirty="0">
                <a:solidFill>
                  <a:schemeClr val="tx1"/>
                </a:solidFill>
                <a:latin typeface="+mn-lt"/>
                <a:ea typeface="+mn-ea"/>
                <a:cs typeface="+mn-cs"/>
              </a:rPr>
              <a:t>einen übermässigen Mehraufwand.</a:t>
            </a:r>
            <a:endParaRPr lang="de-CH" dirty="0"/>
          </a:p>
        </p:txBody>
      </p:sp>
      <p:sp>
        <p:nvSpPr>
          <p:cNvPr id="4" name="Foliennummernplatzhalter 3"/>
          <p:cNvSpPr>
            <a:spLocks noGrp="1"/>
          </p:cNvSpPr>
          <p:nvPr>
            <p:ph type="sldNum" sz="quarter" idx="10"/>
          </p:nvPr>
        </p:nvSpPr>
        <p:spPr/>
        <p:txBody>
          <a:bodyPr/>
          <a:lstStyle/>
          <a:p>
            <a:fld id="{B9C298CE-71F2-4D89-A44B-CBD6F2D07E3B}" type="slidenum">
              <a:rPr lang="de-CH" smtClean="0"/>
              <a:t>16</a:t>
            </a:fld>
            <a:endParaRPr lang="de-CH"/>
          </a:p>
        </p:txBody>
      </p:sp>
    </p:spTree>
    <p:extLst>
      <p:ext uri="{BB962C8B-B14F-4D97-AF65-F5344CB8AC3E}">
        <p14:creationId xmlns:p14="http://schemas.microsoft.com/office/powerpoint/2010/main" val="43980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3D8B064-8B65-4E6C-AB44-4AD4A7B0DC30}" type="datetime1">
              <a:rPr lang="en-US" smtClean="0"/>
              <a:t>5/13/2016</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1097280" y="6459785"/>
            <a:ext cx="8722223" cy="365125"/>
          </a:xfrm>
        </p:spPr>
        <p:txBody>
          <a:bodyPr/>
          <a:lstStyle/>
          <a:p>
            <a:r>
              <a:rPr lang="de-CH" smtClean="0"/>
              <a:t>Patronat:  Arbeitgeberverbände des Ausbaugewerbes, Gewerkschaften, SECO und Suva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7645291-E974-4124-BEDE-F0F827F6C083}" type="datetime1">
              <a:rPr lang="en-US" smtClean="0"/>
              <a:t>5/13/2016</a:t>
            </a:fld>
            <a:endParaRPr lang="en-US" dirty="0"/>
          </a:p>
        </p:txBody>
      </p:sp>
      <p:sp>
        <p:nvSpPr>
          <p:cNvPr id="5" name="Footer Placeholder 4"/>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D752AE9-F842-4111-BEE9-F5DD4C8F7C15}" type="datetime1">
              <a:rPr lang="en-US" smtClean="0"/>
              <a:t>5/13/2016</a:t>
            </a:fld>
            <a:endParaRPr lang="en-US" dirty="0"/>
          </a:p>
        </p:txBody>
      </p:sp>
      <p:sp>
        <p:nvSpPr>
          <p:cNvPr id="5" name="Footer Placeholder 4"/>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D79EC87-6791-4ADD-98E5-BE8CD636DF27}" type="datetime1">
              <a:rPr lang="en-US" smtClean="0"/>
              <a:t>5/13/2016</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sp>
        <p:nvSpPr>
          <p:cNvPr id="7" name="Footer Placeholder 4"/>
          <p:cNvSpPr>
            <a:spLocks noGrp="1"/>
          </p:cNvSpPr>
          <p:nvPr>
            <p:ph type="ftr" sz="quarter" idx="11"/>
          </p:nvPr>
        </p:nvSpPr>
        <p:spPr>
          <a:xfrm>
            <a:off x="1097280" y="6459785"/>
            <a:ext cx="8722223" cy="365125"/>
          </a:xfrm>
        </p:spPr>
        <p:txBody>
          <a:bodyPr/>
          <a:lstStyle/>
          <a:p>
            <a:r>
              <a:rPr lang="de-CH" smtClean="0"/>
              <a:t>Patronat:  Arbeitgeberverbände des Ausbaugewerbes, Gewerkschaften, SECO und Suva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9C661A31-AFDB-4139-B5FC-0B55EBF24077}" type="datetime1">
              <a:rPr lang="en-US" smtClean="0"/>
              <a:t>5/13/2016</a:t>
            </a:fld>
            <a:endParaRPr lang="en-US" dirty="0"/>
          </a:p>
        </p:txBody>
      </p:sp>
      <p:sp>
        <p:nvSpPr>
          <p:cNvPr id="5" name="Footer Placeholder 4"/>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780D5D4-1D39-4045-8084-A7FB30531974}" type="datetime1">
              <a:rPr lang="en-US" smtClean="0"/>
              <a:t>5/13/2016</a:t>
            </a:fld>
            <a:endParaRPr lang="en-US" dirty="0"/>
          </a:p>
        </p:txBody>
      </p:sp>
      <p:sp>
        <p:nvSpPr>
          <p:cNvPr id="6" name="Footer Placehold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Datumsplatzhalter 15"/>
          <p:cNvSpPr>
            <a:spLocks noGrp="1"/>
          </p:cNvSpPr>
          <p:nvPr>
            <p:ph type="dt" sz="half" idx="10"/>
          </p:nvPr>
        </p:nvSpPr>
        <p:spPr/>
        <p:txBody>
          <a:bodyPr/>
          <a:lstStyle/>
          <a:p>
            <a:fld id="{48F5EE00-5C41-4AA7-ABB6-77E089F284FB}" type="datetime1">
              <a:rPr lang="en-US" smtClean="0"/>
              <a:t>5/13/2016</a:t>
            </a:fld>
            <a:endParaRPr lang="en-US" dirty="0"/>
          </a:p>
        </p:txBody>
      </p:sp>
      <p:sp>
        <p:nvSpPr>
          <p:cNvPr id="17" name="Fußzeilenplatzhalter 16"/>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18" name="Foliennummernplatzhalter 17"/>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7E3373D-CB52-4908-91A1-CC79C5143171}" type="datetime1">
              <a:rPr lang="en-US" smtClean="0"/>
              <a:t>5/13/2016</a:t>
            </a:fld>
            <a:endParaRPr lang="en-US" dirty="0"/>
          </a:p>
        </p:txBody>
      </p:sp>
      <p:sp>
        <p:nvSpPr>
          <p:cNvPr id="4" name="Footer Placeholder 3"/>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pic>
        <p:nvPicPr>
          <p:cNvPr id="6" name="Grafik 5"/>
          <p:cNvPicPr>
            <a:picLocks noChangeAspect="1"/>
          </p:cNvPicPr>
          <p:nvPr userDrawn="1"/>
        </p:nvPicPr>
        <p:blipFill>
          <a:blip r:embed="rId2"/>
          <a:stretch>
            <a:fillRect/>
          </a:stretch>
        </p:blipFill>
        <p:spPr>
          <a:xfrm>
            <a:off x="1041978" y="3179042"/>
            <a:ext cx="10108044" cy="499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BF39FA-AE3D-4DEA-852D-FC1B28CB25A4}" type="datetime1">
              <a:rPr lang="en-US" smtClean="0"/>
              <a:t>5/13/2016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CH" smtClean="0"/>
              <a:t>Patronat:  Arbeitgeberverbände des Ausbaugewerbes, Gewerkschaften, SECO und Suva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34CEB0-BF89-44D2-A382-7DBF88CE6DA2}" type="datetime1">
              <a:rPr lang="en-US" smtClean="0"/>
              <a:t>5/13/2016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e-CH" smtClean="0"/>
              <a:t>Patronat:  Arbeitgeberverbände des Ausbaugewerbes, Gewerkschaften, SECO und Suva</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56107C9-A5DC-462C-9871-5D2FC57B68EE}" type="datetime1">
              <a:rPr lang="en-US" smtClean="0"/>
              <a:t>5/13/2016</a:t>
            </a:fld>
            <a:endParaRPr lang="en-US" dirty="0"/>
          </a:p>
        </p:txBody>
      </p:sp>
      <p:sp>
        <p:nvSpPr>
          <p:cNvPr id="6" name="Footer Placehold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10" name="Footer Placeholder 4"/>
          <p:cNvSpPr txBox="1">
            <a:spLocks/>
          </p:cNvSpPr>
          <p:nvPr userDrawn="1"/>
        </p:nvSpPr>
        <p:spPr>
          <a:xfrm>
            <a:off x="1097280" y="6459785"/>
            <a:ext cx="100584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CH" smtClean="0"/>
              <a:t>Patronat:  Arbeitgeberverbände des Ausbaugewerbes, Gewerkschaften, SECO und Suva</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4BDC0F-7F39-4FF3-B5FF-9913AF4F66E8}" type="datetime1">
              <a:rPr lang="en-US" smtClean="0"/>
              <a:t>5/13/2016</a:t>
            </a:fld>
            <a:endParaRPr lang="en-US" dirty="0"/>
          </a:p>
        </p:txBody>
      </p:sp>
      <p:sp>
        <p:nvSpPr>
          <p:cNvPr id="5" name="Footer Placeholder 4"/>
          <p:cNvSpPr>
            <a:spLocks noGrp="1"/>
          </p:cNvSpPr>
          <p:nvPr>
            <p:ph type="ftr" sz="quarter" idx="3"/>
          </p:nvPr>
        </p:nvSpPr>
        <p:spPr>
          <a:xfrm>
            <a:off x="1097280" y="6459785"/>
            <a:ext cx="8722223" cy="365125"/>
          </a:xfrm>
          <a:prstGeom prst="rect">
            <a:avLst/>
          </a:prstGeom>
        </p:spPr>
        <p:txBody>
          <a:bodyPr vert="horz" lIns="91440" tIns="45720" rIns="91440" bIns="45720" rtlCol="0" anchor="ctr"/>
          <a:lstStyle>
            <a:lvl1pPr algn="l">
              <a:defRPr sz="1600" cap="all" baseline="0">
                <a:solidFill>
                  <a:srgbClr val="FFFFFF"/>
                </a:solidFill>
              </a:defRPr>
            </a:lvl1pPr>
          </a:lstStyle>
          <a:p>
            <a:r>
              <a:rPr lang="de-CH" dirty="0" smtClean="0"/>
              <a:t>Patronat:  Arbeitgeberverbände des Ausbaugewerbes, Gewerkschaften, SECO und Suva</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optibau.info/"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b="1" dirty="0">
                <a:solidFill>
                  <a:srgbClr val="0070C0"/>
                </a:solidFill>
              </a:rPr>
              <a:t>OptiBau</a:t>
            </a:r>
          </a:p>
        </p:txBody>
      </p:sp>
      <p:sp>
        <p:nvSpPr>
          <p:cNvPr id="3" name="Untertitel 2"/>
          <p:cNvSpPr>
            <a:spLocks noGrp="1"/>
          </p:cNvSpPr>
          <p:nvPr>
            <p:ph type="subTitle" idx="1"/>
          </p:nvPr>
        </p:nvSpPr>
        <p:spPr/>
        <p:txBody>
          <a:bodyPr>
            <a:normAutofit/>
          </a:bodyPr>
          <a:lstStyle/>
          <a:p>
            <a:r>
              <a:rPr lang="de-CH" dirty="0">
                <a:solidFill>
                  <a:schemeClr val="tx1"/>
                </a:solidFill>
              </a:rPr>
              <a:t>Planungs- und Kommunikationshilfe zur </a:t>
            </a:r>
            <a:r>
              <a:rPr lang="de-CH" dirty="0" smtClean="0">
                <a:solidFill>
                  <a:schemeClr val="tx1"/>
                </a:solidFill>
              </a:rPr>
              <a:t>Baustellenlogistik</a:t>
            </a:r>
          </a:p>
          <a:p>
            <a:endParaRPr lang="de-CH" dirty="0"/>
          </a:p>
          <a:p>
            <a:endParaRPr lang="de-CH" dirty="0"/>
          </a:p>
        </p:txBody>
      </p:sp>
      <p:sp>
        <p:nvSpPr>
          <p:cNvPr id="4" name="Foliennummernplatzhalter 3"/>
          <p:cNvSpPr>
            <a:spLocks noGrp="1"/>
          </p:cNvSpPr>
          <p:nvPr>
            <p:ph type="sldNum" sz="quarter" idx="12"/>
          </p:nvPr>
        </p:nvSpPr>
        <p:spPr/>
        <p:txBody>
          <a:bodyPr/>
          <a:lstStyle/>
          <a:p>
            <a:fld id="{4FAB73BC-B049-4115-A692-8D63A059BFB8}" type="slidenum">
              <a:rPr lang="en-US" smtClean="0"/>
              <a:t>1</a:t>
            </a:fld>
            <a:endParaRPr lang="en-US" dirty="0"/>
          </a:p>
        </p:txBody>
      </p:sp>
      <p:sp>
        <p:nvSpPr>
          <p:cNvPr id="6" name="Fußzeilenplatzhalter 5"/>
          <p:cNvSpPr>
            <a:spLocks noGrp="1"/>
          </p:cNvSpPr>
          <p:nvPr>
            <p:ph type="ftr" sz="quarter" idx="11"/>
          </p:nvPr>
        </p:nvSpPr>
        <p:spPr>
          <a:xfrm>
            <a:off x="1097280" y="6459785"/>
            <a:ext cx="10058400" cy="365125"/>
          </a:xfrm>
        </p:spPr>
        <p:txBody>
          <a:bodyPr/>
          <a:lstStyle/>
          <a:p>
            <a:r>
              <a:rPr lang="de-CH" smtClean="0"/>
              <a:t>Patronat:  Arbeitgeberverbände des Ausbaugewerbes, Gewerkschaften, SECO und Suva</a:t>
            </a:r>
            <a:endParaRPr lang="de-CH" dirty="0"/>
          </a:p>
        </p:txBody>
      </p:sp>
    </p:spTree>
    <p:extLst>
      <p:ext uri="{BB962C8B-B14F-4D97-AF65-F5344CB8AC3E}">
        <p14:creationId xmlns:p14="http://schemas.microsoft.com/office/powerpoint/2010/main" val="90472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Lagerplätze und Tiefgaragen</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10589" y="1812783"/>
            <a:ext cx="6294081" cy="2352132"/>
          </a:xfrm>
          <a:prstGeom prst="rect">
            <a:avLst/>
          </a:prstGeom>
        </p:spPr>
      </p:pic>
      <p:sp>
        <p:nvSpPr>
          <p:cNvPr id="4" name="Inhaltsplatzhalter 3"/>
          <p:cNvSpPr>
            <a:spLocks noGrp="1"/>
          </p:cNvSpPr>
          <p:nvPr>
            <p:ph sz="half" idx="2"/>
          </p:nvPr>
        </p:nvSpPr>
        <p:spPr>
          <a:xfrm>
            <a:off x="1235303" y="4185287"/>
            <a:ext cx="10709562" cy="2157855"/>
          </a:xfrm>
        </p:spPr>
        <p:txBody>
          <a:bodyPr>
            <a:normAutofit lnSpcReduction="10000"/>
          </a:bodyPr>
          <a:lstStyle/>
          <a:p>
            <a:pPr marL="173038" indent="-173038">
              <a:buFont typeface="Wingdings" panose="05000000000000000000" pitchFamily="2" charset="2"/>
              <a:buChar char="§"/>
            </a:pPr>
            <a:r>
              <a:rPr lang="de-CH" dirty="0"/>
              <a:t>Lagerplätze vorhanden</a:t>
            </a:r>
          </a:p>
          <a:p>
            <a:pPr marL="173038" indent="-173038">
              <a:buFont typeface="Wingdings" panose="05000000000000000000" pitchFamily="2" charset="2"/>
              <a:buChar char="§"/>
            </a:pPr>
            <a:r>
              <a:rPr lang="de-CH" dirty="0"/>
              <a:t>Lagerplätze klar definiert und gekennzeichnet</a:t>
            </a:r>
          </a:p>
          <a:p>
            <a:pPr marL="173038" indent="-173038">
              <a:buFont typeface="Wingdings" panose="05000000000000000000" pitchFamily="2" charset="2"/>
              <a:buChar char="§"/>
            </a:pPr>
            <a:r>
              <a:rPr lang="de-CH" dirty="0"/>
              <a:t>Lagerplätze geschützt, trocken, abschliessbar</a:t>
            </a:r>
          </a:p>
          <a:p>
            <a:pPr marL="173038" indent="-173038">
              <a:buFont typeface="Wingdings" panose="05000000000000000000" pitchFamily="2" charset="2"/>
              <a:buChar char="§"/>
            </a:pPr>
            <a:r>
              <a:rPr lang="de-CH" dirty="0"/>
              <a:t>Lagerplätze eben, horizontal und ausreichend befestigt</a:t>
            </a:r>
          </a:p>
          <a:p>
            <a:pPr marL="173038" indent="-173038">
              <a:buFont typeface="Wingdings" panose="05000000000000000000" pitchFamily="2" charset="2"/>
              <a:buChar char="§"/>
            </a:pPr>
            <a:r>
              <a:rPr lang="de-CH" dirty="0"/>
              <a:t>Tiefgaragen sind erschlossen, benutzbar und stehen als Zufahrt für Park- und Lagerplatz zur Verfügung</a:t>
            </a:r>
          </a:p>
        </p:txBody>
      </p:sp>
      <p:sp>
        <p:nvSpPr>
          <p:cNvPr id="3" name="Foliennummernplatzhalter 2"/>
          <p:cNvSpPr>
            <a:spLocks noGrp="1"/>
          </p:cNvSpPr>
          <p:nvPr>
            <p:ph type="sldNum" sz="quarter" idx="12"/>
          </p:nvPr>
        </p:nvSpPr>
        <p:spPr/>
        <p:txBody>
          <a:bodyPr/>
          <a:lstStyle/>
          <a:p>
            <a:fld id="{4FAB73BC-B049-4115-A692-8D63A059BFB8}" type="slidenum">
              <a:rPr lang="en-US" smtClean="0"/>
              <a:t>10</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906879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solidFill>
                  <a:srgbClr val="0070C0"/>
                </a:solidFill>
              </a:rPr>
              <a:t>Verschieben zum/ins Gebäude (horizontal)</a:t>
            </a:r>
            <a:br>
              <a:rPr lang="de-CH" dirty="0">
                <a:solidFill>
                  <a:srgbClr val="0070C0"/>
                </a:solidFill>
              </a:rPr>
            </a:br>
            <a:r>
              <a:rPr lang="de-CH" b="1" dirty="0">
                <a:solidFill>
                  <a:srgbClr val="0070C0"/>
                </a:solidFill>
              </a:rPr>
              <a:t>Verkehrswege und Zugänge</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12292" y="1821021"/>
            <a:ext cx="7462151" cy="2801496"/>
          </a:xfrm>
          <a:prstGeom prst="rect">
            <a:avLst/>
          </a:prstGeom>
        </p:spPr>
      </p:pic>
      <p:sp>
        <p:nvSpPr>
          <p:cNvPr id="4" name="Inhaltsplatzhalter 3"/>
          <p:cNvSpPr>
            <a:spLocks noGrp="1"/>
          </p:cNvSpPr>
          <p:nvPr>
            <p:ph sz="half" idx="2"/>
          </p:nvPr>
        </p:nvSpPr>
        <p:spPr>
          <a:xfrm>
            <a:off x="1212292" y="4720739"/>
            <a:ext cx="10633719" cy="1523542"/>
          </a:xfrm>
        </p:spPr>
        <p:txBody>
          <a:bodyPr>
            <a:normAutofit lnSpcReduction="10000"/>
          </a:bodyPr>
          <a:lstStyle/>
          <a:p>
            <a:pPr marL="180975" indent="-180975">
              <a:buFont typeface="Wingdings" panose="05000000000000000000" pitchFamily="2" charset="2"/>
              <a:buChar char="§"/>
            </a:pPr>
            <a:r>
              <a:rPr lang="de-CH" dirty="0"/>
              <a:t>Verkehrswege und Zugänge sind frei von Hindernissen und Schwellen</a:t>
            </a:r>
          </a:p>
          <a:p>
            <a:pPr marL="180975" indent="-180975">
              <a:buFont typeface="Wingdings" panose="05000000000000000000" pitchFamily="2" charset="2"/>
              <a:buChar char="§"/>
            </a:pPr>
            <a:r>
              <a:rPr lang="de-CH" dirty="0"/>
              <a:t>Verkehrswege sind hinreichend befestigt und mit beladenem Handhubwagen (</a:t>
            </a:r>
            <a:r>
              <a:rPr lang="de-CH" dirty="0" err="1"/>
              <a:t>Palettroli</a:t>
            </a:r>
            <a:r>
              <a:rPr lang="de-CH" dirty="0"/>
              <a:t>) befahrbar</a:t>
            </a:r>
          </a:p>
          <a:p>
            <a:pPr marL="180975" indent="-180975">
              <a:buFont typeface="Wingdings" panose="05000000000000000000" pitchFamily="2" charset="2"/>
              <a:buChar char="§"/>
            </a:pPr>
            <a:r>
              <a:rPr lang="de-CH" dirty="0"/>
              <a:t>Ausreichend dimensioniert, so dass auch grosse Elemente eingebracht werden können (Minimalmasse erfüllt)</a:t>
            </a:r>
          </a:p>
        </p:txBody>
      </p:sp>
      <p:sp>
        <p:nvSpPr>
          <p:cNvPr id="3" name="Foliennummernplatzhalter 2"/>
          <p:cNvSpPr>
            <a:spLocks noGrp="1"/>
          </p:cNvSpPr>
          <p:nvPr>
            <p:ph type="sldNum" sz="quarter" idx="12"/>
          </p:nvPr>
        </p:nvSpPr>
        <p:spPr/>
        <p:txBody>
          <a:bodyPr/>
          <a:lstStyle/>
          <a:p>
            <a:fld id="{4FAB73BC-B049-4115-A692-8D63A059BFB8}" type="slidenum">
              <a:rPr lang="en-US" smtClean="0"/>
              <a:t>11</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2067055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Verschiebemittel</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37323" y="1837497"/>
            <a:ext cx="7898439" cy="2951689"/>
          </a:xfrm>
          <a:prstGeom prst="rect">
            <a:avLst/>
          </a:prstGeom>
        </p:spPr>
      </p:pic>
      <p:sp>
        <p:nvSpPr>
          <p:cNvPr id="4" name="Inhaltsplatzhalter 3"/>
          <p:cNvSpPr>
            <a:spLocks noGrp="1"/>
          </p:cNvSpPr>
          <p:nvPr>
            <p:ph sz="half" idx="2"/>
          </p:nvPr>
        </p:nvSpPr>
        <p:spPr>
          <a:xfrm>
            <a:off x="1237322" y="5198536"/>
            <a:ext cx="9745363" cy="740946"/>
          </a:xfrm>
        </p:spPr>
        <p:txBody>
          <a:bodyPr/>
          <a:lstStyle/>
          <a:p>
            <a:pPr marL="180975" indent="-180975">
              <a:buFont typeface="Wingdings" panose="05000000000000000000" pitchFamily="2" charset="2"/>
              <a:buChar char="§"/>
            </a:pPr>
            <a:r>
              <a:rPr lang="de-CH" dirty="0"/>
              <a:t>Allgemein benötigte Transport– und Aufzugshilfen sind organisiert und stehen zur Verfügung</a:t>
            </a:r>
          </a:p>
        </p:txBody>
      </p:sp>
      <p:sp>
        <p:nvSpPr>
          <p:cNvPr id="3" name="Foliennummernplatzhalter 2"/>
          <p:cNvSpPr>
            <a:spLocks noGrp="1"/>
          </p:cNvSpPr>
          <p:nvPr>
            <p:ph type="sldNum" sz="quarter" idx="12"/>
          </p:nvPr>
        </p:nvSpPr>
        <p:spPr/>
        <p:txBody>
          <a:bodyPr/>
          <a:lstStyle/>
          <a:p>
            <a:fld id="{4FAB73BC-B049-4115-A692-8D63A059BFB8}" type="slidenum">
              <a:rPr lang="en-US" smtClean="0"/>
              <a:t>12</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660067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Heben auf Montageort (vertikal)</a:t>
            </a:r>
            <a:br>
              <a:rPr lang="de-CH" dirty="0">
                <a:solidFill>
                  <a:srgbClr val="0070C0"/>
                </a:solidFill>
              </a:rPr>
            </a:br>
            <a:r>
              <a:rPr lang="de-CH" b="1" dirty="0">
                <a:solidFill>
                  <a:srgbClr val="0070C0"/>
                </a:solidFill>
              </a:rPr>
              <a:t>Aufzugshilfen und Aufzüge</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20720" y="1821021"/>
            <a:ext cx="7866906" cy="2899260"/>
          </a:xfrm>
          <a:prstGeom prst="rect">
            <a:avLst/>
          </a:prstGeom>
        </p:spPr>
      </p:pic>
      <p:sp>
        <p:nvSpPr>
          <p:cNvPr id="4" name="Inhaltsplatzhalter 3"/>
          <p:cNvSpPr>
            <a:spLocks noGrp="1"/>
          </p:cNvSpPr>
          <p:nvPr>
            <p:ph sz="half" idx="2"/>
          </p:nvPr>
        </p:nvSpPr>
        <p:spPr>
          <a:xfrm>
            <a:off x="1187768" y="4819138"/>
            <a:ext cx="9967912" cy="1408667"/>
          </a:xfrm>
        </p:spPr>
        <p:txBody>
          <a:bodyPr>
            <a:normAutofit/>
          </a:bodyPr>
          <a:lstStyle/>
          <a:p>
            <a:pPr marL="180975" indent="-180975">
              <a:buFont typeface="Wingdings" panose="05000000000000000000" pitchFamily="2" charset="2"/>
              <a:buChar char="§"/>
            </a:pPr>
            <a:r>
              <a:rPr lang="de-CH" dirty="0"/>
              <a:t>Aufzugshilfen und Aufzüge stehen während der ganzen Ausbauphase im und ausserhalb des Gebäudes für das Heben der Lasten allen zur Verfügung (z.B. Baustellenkran, Seilwinden, Fassadenlifte, Innenlift, Personenaufzüge)</a:t>
            </a:r>
          </a:p>
          <a:p>
            <a:pPr marL="180975" indent="-180975">
              <a:buFont typeface="Wingdings" panose="05000000000000000000" pitchFamily="2" charset="2"/>
              <a:buChar char="§"/>
            </a:pPr>
            <a:r>
              <a:rPr lang="de-CH" dirty="0"/>
              <a:t>Die Innenlifte sind mit Zufahrtsrampen versehen und durch eine Auskleidung geschützt.</a:t>
            </a:r>
          </a:p>
        </p:txBody>
      </p:sp>
      <p:sp>
        <p:nvSpPr>
          <p:cNvPr id="3" name="Foliennummernplatzhalter 2"/>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30078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Umschlagplätze</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79207" y="1845735"/>
            <a:ext cx="8182793" cy="2973400"/>
          </a:xfrm>
          <a:prstGeom prst="rect">
            <a:avLst/>
          </a:prstGeom>
        </p:spPr>
      </p:pic>
      <p:sp>
        <p:nvSpPr>
          <p:cNvPr id="4" name="Inhaltsplatzhalter 3"/>
          <p:cNvSpPr>
            <a:spLocks noGrp="1"/>
          </p:cNvSpPr>
          <p:nvPr>
            <p:ph sz="half" idx="2"/>
          </p:nvPr>
        </p:nvSpPr>
        <p:spPr>
          <a:xfrm>
            <a:off x="1279206" y="5099221"/>
            <a:ext cx="10616231" cy="708456"/>
          </a:xfrm>
        </p:spPr>
        <p:txBody>
          <a:bodyPr/>
          <a:lstStyle/>
          <a:p>
            <a:pPr marL="180975" indent="-180975">
              <a:buFont typeface="Wingdings" panose="05000000000000000000" pitchFamily="2" charset="2"/>
              <a:buChar char="§"/>
            </a:pPr>
            <a:r>
              <a:rPr lang="de-CH" dirty="0"/>
              <a:t>Geeignete Gerüstpodeste und Umschlagplätze stehen auf jeder Etage nach Bedarf zur Verfügung</a:t>
            </a:r>
          </a:p>
        </p:txBody>
      </p:sp>
      <p:sp>
        <p:nvSpPr>
          <p:cNvPr id="3" name="Foliennummernplatzhalter 2"/>
          <p:cNvSpPr>
            <a:spLocks noGrp="1"/>
          </p:cNvSpPr>
          <p:nvPr>
            <p:ph type="sldNum" sz="quarter" idx="12"/>
          </p:nvPr>
        </p:nvSpPr>
        <p:spPr/>
        <p:txBody>
          <a:bodyPr/>
          <a:lstStyle/>
          <a:p>
            <a:fld id="{4FAB73BC-B049-4115-A692-8D63A059BFB8}" type="slidenum">
              <a:rPr lang="en-US" smtClean="0"/>
              <a:t>14</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2591241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Rückschub und Entsorgung</a:t>
            </a:r>
            <a:br>
              <a:rPr lang="de-CH" dirty="0">
                <a:solidFill>
                  <a:srgbClr val="0070C0"/>
                </a:solidFill>
              </a:rPr>
            </a:br>
            <a:r>
              <a:rPr lang="de-CH" b="1" dirty="0">
                <a:solidFill>
                  <a:srgbClr val="0070C0"/>
                </a:solidFill>
              </a:rPr>
              <a:t>Entsorgungskonzept</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12612" y="1817703"/>
            <a:ext cx="8063193" cy="3027144"/>
          </a:xfrm>
          <a:prstGeom prst="rect">
            <a:avLst/>
          </a:prstGeom>
        </p:spPr>
      </p:pic>
      <p:sp>
        <p:nvSpPr>
          <p:cNvPr id="4" name="Inhaltsplatzhalter 3"/>
          <p:cNvSpPr>
            <a:spLocks noGrp="1"/>
          </p:cNvSpPr>
          <p:nvPr>
            <p:ph sz="half" idx="2"/>
          </p:nvPr>
        </p:nvSpPr>
        <p:spPr>
          <a:xfrm>
            <a:off x="1212612" y="5190297"/>
            <a:ext cx="10492662" cy="403195"/>
          </a:xfrm>
        </p:spPr>
        <p:txBody>
          <a:bodyPr/>
          <a:lstStyle/>
          <a:p>
            <a:pPr marL="180975" indent="-180975">
              <a:buFont typeface="Wingdings" panose="05000000000000000000" pitchFamily="2" charset="2"/>
              <a:buChar char="§"/>
            </a:pPr>
            <a:r>
              <a:rPr lang="de-CH" dirty="0"/>
              <a:t>Es liegt ein für alle gültiges und geregeltes Entsorgungskonzept vor (z.B. Muldenkonzept)</a:t>
            </a:r>
          </a:p>
        </p:txBody>
      </p:sp>
      <p:sp>
        <p:nvSpPr>
          <p:cNvPr id="3" name="Foliennummernplatzhalter 2"/>
          <p:cNvSpPr>
            <a:spLocks noGrp="1"/>
          </p:cNvSpPr>
          <p:nvPr>
            <p:ph type="sldNum" sz="quarter" idx="12"/>
          </p:nvPr>
        </p:nvSpPr>
        <p:spPr/>
        <p:txBody>
          <a:bodyPr/>
          <a:lstStyle/>
          <a:p>
            <a:fld id="{4FAB73BC-B049-4115-A692-8D63A059BFB8}" type="slidenum">
              <a:rPr lang="en-US" smtClean="0"/>
              <a:t>15</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335622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Verwendung dieser Umsetzungshilfe:</a:t>
            </a:r>
            <a:br>
              <a:rPr lang="de-CH" b="1" dirty="0">
                <a:solidFill>
                  <a:srgbClr val="0070C0"/>
                </a:solidFill>
              </a:rPr>
            </a:br>
            <a:r>
              <a:rPr lang="de-CH" b="1" dirty="0">
                <a:solidFill>
                  <a:srgbClr val="0070C0"/>
                </a:solidFill>
              </a:rPr>
              <a:t>Vereinbarte Bewertungskriterien</a:t>
            </a:r>
            <a:endParaRPr lang="de-CH" dirty="0">
              <a:solidFill>
                <a:srgbClr val="0070C0"/>
              </a:solidFill>
            </a:endParaRPr>
          </a:p>
        </p:txBody>
      </p:sp>
      <p:pic>
        <p:nvPicPr>
          <p:cNvPr id="5" name="Inhaltsplatzhalter 4"/>
          <p:cNvPicPr>
            <a:picLocks noGrp="1" noChangeAspect="1"/>
          </p:cNvPicPr>
          <p:nvPr>
            <p:ph sz="half" idx="1"/>
          </p:nvPr>
        </p:nvPicPr>
        <p:blipFill>
          <a:blip r:embed="rId3"/>
          <a:stretch>
            <a:fillRect/>
          </a:stretch>
        </p:blipFill>
        <p:spPr>
          <a:xfrm>
            <a:off x="1234944" y="1841671"/>
            <a:ext cx="6937751" cy="4287280"/>
          </a:xfrm>
          <a:prstGeom prst="rect">
            <a:avLst/>
          </a:prstGeom>
        </p:spPr>
      </p:pic>
      <p:sp>
        <p:nvSpPr>
          <p:cNvPr id="3" name="Foliennummernplatzhalter 2"/>
          <p:cNvSpPr>
            <a:spLocks noGrp="1"/>
          </p:cNvSpPr>
          <p:nvPr>
            <p:ph type="sldNum" sz="quarter" idx="12"/>
          </p:nvPr>
        </p:nvSpPr>
        <p:spPr/>
        <p:txBody>
          <a:bodyPr/>
          <a:lstStyle/>
          <a:p>
            <a:fld id="{4FAB73BC-B049-4115-A692-8D63A059BFB8}" type="slidenum">
              <a:rPr lang="en-US" smtClean="0"/>
              <a:t>16</a:t>
            </a:fld>
            <a:endParaRPr lang="en-US" dirty="0"/>
          </a:p>
        </p:txBody>
      </p:sp>
      <p:sp>
        <p:nvSpPr>
          <p:cNvPr id="4" name="Fußzeilenplatzhalter 3"/>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369559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Wirksamkeitseinschätzung</a:t>
            </a:r>
            <a:endParaRPr lang="de-CH" dirty="0">
              <a:solidFill>
                <a:srgbClr val="0070C0"/>
              </a:solidFill>
            </a:endParaRPr>
          </a:p>
        </p:txBody>
      </p:sp>
      <p:pic>
        <p:nvPicPr>
          <p:cNvPr id="5" name="Inhaltsplatzhalter 4"/>
          <p:cNvPicPr>
            <a:picLocks noGrp="1" noChangeAspect="1"/>
          </p:cNvPicPr>
          <p:nvPr>
            <p:ph sz="half" idx="1"/>
          </p:nvPr>
        </p:nvPicPr>
        <p:blipFill>
          <a:blip r:embed="rId3"/>
          <a:stretch>
            <a:fillRect/>
          </a:stretch>
        </p:blipFill>
        <p:spPr>
          <a:xfrm>
            <a:off x="1187768" y="2727712"/>
            <a:ext cx="4938712" cy="2070268"/>
          </a:xfrm>
          <a:prstGeom prst="rect">
            <a:avLst/>
          </a:prstGeom>
        </p:spPr>
      </p:pic>
      <p:pic>
        <p:nvPicPr>
          <p:cNvPr id="8" name="Inhaltsplatzhalter 7"/>
          <p:cNvPicPr>
            <a:picLocks noGrp="1" noChangeAspect="1"/>
          </p:cNvPicPr>
          <p:nvPr>
            <p:ph sz="half" idx="2"/>
          </p:nvPr>
        </p:nvPicPr>
        <p:blipFill>
          <a:blip r:embed="rId4"/>
          <a:stretch>
            <a:fillRect/>
          </a:stretch>
        </p:blipFill>
        <p:spPr>
          <a:xfrm>
            <a:off x="6310607" y="1846263"/>
            <a:ext cx="3846225" cy="4022725"/>
          </a:xfrm>
          <a:prstGeom prst="rect">
            <a:avLst/>
          </a:prstGeom>
        </p:spPr>
      </p:pic>
      <p:sp>
        <p:nvSpPr>
          <p:cNvPr id="3" name="Foliennummernplatzhalter 2"/>
          <p:cNvSpPr>
            <a:spLocks noGrp="1"/>
          </p:cNvSpPr>
          <p:nvPr>
            <p:ph type="sldNum" sz="quarter" idx="12"/>
          </p:nvPr>
        </p:nvSpPr>
        <p:spPr/>
        <p:txBody>
          <a:bodyPr/>
          <a:lstStyle/>
          <a:p>
            <a:fld id="{4FAB73BC-B049-4115-A692-8D63A059BFB8}" type="slidenum">
              <a:rPr lang="en-US" smtClean="0"/>
              <a:t>17</a:t>
            </a:fld>
            <a:endParaRPr lang="en-US" dirty="0"/>
          </a:p>
        </p:txBody>
      </p:sp>
      <p:sp>
        <p:nvSpPr>
          <p:cNvPr id="4" name="Fußzeilenplatzhalter 3"/>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4061893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solidFill>
                  <a:srgbClr val="0070C0"/>
                </a:solidFill>
              </a:rPr>
              <a:t>Logistikkonzept</a:t>
            </a:r>
            <a:endParaRPr lang="de-CH" dirty="0"/>
          </a:p>
        </p:txBody>
      </p:sp>
      <p:pic>
        <p:nvPicPr>
          <p:cNvPr id="5" name="Inhaltsplatzhalter 4"/>
          <p:cNvPicPr>
            <a:picLocks noGrp="1" noChangeAspect="1"/>
          </p:cNvPicPr>
          <p:nvPr>
            <p:ph sz="half" idx="1"/>
          </p:nvPr>
        </p:nvPicPr>
        <p:blipFill>
          <a:blip r:embed="rId2"/>
          <a:stretch>
            <a:fillRect/>
          </a:stretch>
        </p:blipFill>
        <p:spPr>
          <a:xfrm>
            <a:off x="1096962" y="2123000"/>
            <a:ext cx="10058717" cy="3888869"/>
          </a:xfrm>
          <a:prstGeom prst="rect">
            <a:avLst/>
          </a:prstGeom>
        </p:spPr>
      </p:pic>
      <p:sp>
        <p:nvSpPr>
          <p:cNvPr id="7" name="Textfeld 6"/>
          <p:cNvSpPr txBox="1"/>
          <p:nvPr/>
        </p:nvSpPr>
        <p:spPr>
          <a:xfrm>
            <a:off x="4252681" y="2902857"/>
            <a:ext cx="3744685" cy="2554545"/>
          </a:xfrm>
          <a:prstGeom prst="rect">
            <a:avLst/>
          </a:prstGeom>
          <a:solidFill>
            <a:schemeClr val="bg1">
              <a:alpha val="90000"/>
            </a:schemeClr>
          </a:solidFill>
        </p:spPr>
        <p:txBody>
          <a:bodyPr wrap="square" rtlCol="0">
            <a:spAutoFit/>
          </a:bodyPr>
          <a:lstStyle/>
          <a:p>
            <a:pPr algn="ctr"/>
            <a:r>
              <a:rPr lang="de-CH" sz="3200" dirty="0" smtClean="0"/>
              <a:t>Musterbeispiel eines Logistikkonzeptes:</a:t>
            </a:r>
          </a:p>
          <a:p>
            <a:pPr algn="ctr"/>
            <a:endParaRPr lang="de-CH" sz="3200" dirty="0"/>
          </a:p>
          <a:p>
            <a:pPr algn="ctr"/>
            <a:r>
              <a:rPr lang="de-CH" sz="3200" dirty="0" smtClean="0"/>
              <a:t> Download unter</a:t>
            </a:r>
          </a:p>
          <a:p>
            <a:pPr algn="ctr"/>
            <a:r>
              <a:rPr lang="de-CH" sz="3200" b="1" dirty="0" smtClean="0">
                <a:hlinkClick r:id="rId3"/>
              </a:rPr>
              <a:t>www.optibau.info</a:t>
            </a:r>
            <a:r>
              <a:rPr lang="de-CH" sz="3200" dirty="0" smtClean="0"/>
              <a:t> </a:t>
            </a:r>
            <a:endParaRPr lang="de-CH" sz="3200" dirty="0"/>
          </a:p>
        </p:txBody>
      </p:sp>
      <p:sp>
        <p:nvSpPr>
          <p:cNvPr id="3" name="Foliennummernplatzhalter 2"/>
          <p:cNvSpPr>
            <a:spLocks noGrp="1"/>
          </p:cNvSpPr>
          <p:nvPr>
            <p:ph type="sldNum" sz="quarter" idx="12"/>
          </p:nvPr>
        </p:nvSpPr>
        <p:spPr/>
        <p:txBody>
          <a:bodyPr/>
          <a:lstStyle/>
          <a:p>
            <a:fld id="{4FAB73BC-B049-4115-A692-8D63A059BFB8}" type="slidenum">
              <a:rPr lang="en-US" smtClean="0"/>
              <a:t>18</a:t>
            </a:fld>
            <a:endParaRPr lang="en-US" dirty="0"/>
          </a:p>
        </p:txBody>
      </p:sp>
      <p:sp>
        <p:nvSpPr>
          <p:cNvPr id="4" name="Fußzeilenplatzhalter 3"/>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74932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35675" y="939114"/>
            <a:ext cx="10288668" cy="3970318"/>
          </a:xfrm>
          <a:prstGeom prst="rect">
            <a:avLst/>
          </a:prstGeom>
          <a:noFill/>
        </p:spPr>
        <p:txBody>
          <a:bodyPr wrap="square" rtlCol="0">
            <a:spAutoFit/>
          </a:bodyPr>
          <a:lstStyle/>
          <a:p>
            <a:r>
              <a:rPr lang="de-CH" sz="3600" dirty="0">
                <a:solidFill>
                  <a:srgbClr val="000000"/>
                </a:solidFill>
              </a:rPr>
              <a:t>Gemeinschaftsprojekt von Arbeitgeberverbänden des Ausbaugewerbes, </a:t>
            </a:r>
            <a:r>
              <a:rPr lang="de-CH" sz="3600" dirty="0" smtClean="0">
                <a:solidFill>
                  <a:srgbClr val="000000"/>
                </a:solidFill>
              </a:rPr>
              <a:t>Gewerkschaften, SECO und Suva</a:t>
            </a:r>
            <a:endParaRPr lang="de-CH" sz="3600" dirty="0">
              <a:solidFill>
                <a:srgbClr val="000000"/>
              </a:solidFill>
            </a:endParaRPr>
          </a:p>
          <a:p>
            <a:endParaRPr lang="de-CH" sz="3600" dirty="0">
              <a:solidFill>
                <a:srgbClr val="000000"/>
              </a:solidFill>
            </a:endParaRPr>
          </a:p>
          <a:p>
            <a:r>
              <a:rPr lang="de-CH" sz="3600" dirty="0">
                <a:solidFill>
                  <a:srgbClr val="000000"/>
                </a:solidFill>
              </a:rPr>
              <a:t>F</a:t>
            </a:r>
            <a:r>
              <a:rPr lang="de-CH" sz="3600" dirty="0" smtClean="0">
                <a:solidFill>
                  <a:srgbClr val="000000"/>
                </a:solidFill>
              </a:rPr>
              <a:t>inanziert durch</a:t>
            </a:r>
          </a:p>
          <a:p>
            <a:r>
              <a:rPr lang="de-CH" sz="3600" dirty="0" smtClean="0">
                <a:solidFill>
                  <a:srgbClr val="000000"/>
                </a:solidFill>
              </a:rPr>
              <a:t>paritätische </a:t>
            </a:r>
            <a:r>
              <a:rPr lang="de-CH" sz="3600" dirty="0">
                <a:solidFill>
                  <a:srgbClr val="000000"/>
                </a:solidFill>
              </a:rPr>
              <a:t>Kommissionen </a:t>
            </a:r>
            <a:r>
              <a:rPr lang="de-CH" sz="3600" dirty="0" smtClean="0">
                <a:solidFill>
                  <a:srgbClr val="000000"/>
                </a:solidFill>
              </a:rPr>
              <a:t>des Ausbaugewerbes</a:t>
            </a:r>
          </a:p>
          <a:p>
            <a:endParaRPr lang="de-CH" sz="3600" dirty="0">
              <a:solidFill>
                <a:srgbClr val="000000"/>
              </a:solidFill>
            </a:endParaRPr>
          </a:p>
          <a:p>
            <a:r>
              <a:rPr lang="de-CH" sz="3600" dirty="0" smtClean="0">
                <a:solidFill>
                  <a:srgbClr val="000000"/>
                </a:solidFill>
              </a:rPr>
              <a:t>Weitere Informationen unter </a:t>
            </a:r>
            <a:r>
              <a:rPr lang="de-CH" sz="3600" b="1" dirty="0" smtClean="0">
                <a:solidFill>
                  <a:srgbClr val="0070C0"/>
                </a:solidFill>
              </a:rPr>
              <a:t>www.optibau.info</a:t>
            </a:r>
            <a:endParaRPr lang="de-CH" sz="3600" dirty="0">
              <a:solidFill>
                <a:srgbClr val="0070C0"/>
              </a:solidFill>
            </a:endParaRPr>
          </a:p>
        </p:txBody>
      </p:sp>
      <p:sp>
        <p:nvSpPr>
          <p:cNvPr id="3" name="Foliennummernplatzhalter 2"/>
          <p:cNvSpPr>
            <a:spLocks noGrp="1"/>
          </p:cNvSpPr>
          <p:nvPr>
            <p:ph type="sldNum" sz="quarter" idx="12"/>
          </p:nvPr>
        </p:nvSpPr>
        <p:spPr/>
        <p:txBody>
          <a:bodyPr/>
          <a:lstStyle/>
          <a:p>
            <a:fld id="{4FAB73BC-B049-4115-A692-8D63A059BFB8}" type="slidenum">
              <a:rPr lang="en-US" smtClean="0"/>
              <a:pPr/>
              <a:t>19</a:t>
            </a:fld>
            <a:endParaRPr lang="en-US" dirty="0"/>
          </a:p>
        </p:txBody>
      </p:sp>
      <p:sp>
        <p:nvSpPr>
          <p:cNvPr id="4" name="Fußzeilenplatzhalter 3"/>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241300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solidFill>
                  <a:srgbClr val="0070C0"/>
                </a:solidFill>
              </a:rPr>
              <a:t>OptiBau = Optimierung</a:t>
            </a:r>
            <a:br>
              <a:rPr lang="de-CH" dirty="0">
                <a:solidFill>
                  <a:srgbClr val="0070C0"/>
                </a:solidFill>
              </a:rPr>
            </a:br>
            <a:r>
              <a:rPr lang="de-CH" dirty="0">
                <a:solidFill>
                  <a:srgbClr val="0070C0"/>
                </a:solidFill>
              </a:rPr>
              <a:t>Baustellenlogistik und Abläufe </a:t>
            </a:r>
          </a:p>
        </p:txBody>
      </p:sp>
      <p:sp>
        <p:nvSpPr>
          <p:cNvPr id="3" name="Textplatzhalter 2"/>
          <p:cNvSpPr>
            <a:spLocks noGrp="1"/>
          </p:cNvSpPr>
          <p:nvPr>
            <p:ph type="body" idx="1"/>
          </p:nvPr>
        </p:nvSpPr>
        <p:spPr/>
        <p:txBody>
          <a:bodyPr/>
          <a:lstStyle/>
          <a:p>
            <a:pPr algn="ctr"/>
            <a:r>
              <a:rPr lang="de-CH" b="1" cap="none" dirty="0">
                <a:solidFill>
                  <a:schemeClr val="tx1"/>
                </a:solidFill>
              </a:rPr>
              <a:t>ohne</a:t>
            </a:r>
          </a:p>
        </p:txBody>
      </p:sp>
      <p:pic>
        <p:nvPicPr>
          <p:cNvPr id="7" name="Inhaltsplatzhalter 6"/>
          <p:cNvPicPr>
            <a:picLocks noGrp="1" noChangeAspect="1"/>
          </p:cNvPicPr>
          <p:nvPr>
            <p:ph sz="half" idx="2"/>
          </p:nvPr>
        </p:nvPicPr>
        <p:blipFill>
          <a:blip r:embed="rId3"/>
          <a:stretch>
            <a:fillRect/>
          </a:stretch>
        </p:blipFill>
        <p:spPr>
          <a:xfrm>
            <a:off x="1178773" y="2649770"/>
            <a:ext cx="4775092" cy="3378200"/>
          </a:xfrm>
          <a:prstGeom prst="rect">
            <a:avLst/>
          </a:prstGeom>
        </p:spPr>
      </p:pic>
      <p:sp>
        <p:nvSpPr>
          <p:cNvPr id="5" name="Textplatzhalter 4"/>
          <p:cNvSpPr>
            <a:spLocks noGrp="1"/>
          </p:cNvSpPr>
          <p:nvPr>
            <p:ph type="body" sz="quarter" idx="3"/>
          </p:nvPr>
        </p:nvSpPr>
        <p:spPr/>
        <p:txBody>
          <a:bodyPr/>
          <a:lstStyle/>
          <a:p>
            <a:pPr algn="ctr"/>
            <a:r>
              <a:rPr lang="de-CH" b="1" cap="none" dirty="0">
                <a:solidFill>
                  <a:schemeClr val="tx1"/>
                </a:solidFill>
              </a:rPr>
              <a:t>m</a:t>
            </a:r>
            <a:r>
              <a:rPr lang="de-CH" b="1" cap="none" dirty="0" smtClean="0">
                <a:solidFill>
                  <a:schemeClr val="tx1"/>
                </a:solidFill>
              </a:rPr>
              <a:t>it OptiBau</a:t>
            </a:r>
            <a:endParaRPr lang="de-CH" b="1" cap="none" dirty="0">
              <a:solidFill>
                <a:schemeClr val="tx1"/>
              </a:solidFill>
            </a:endParaRPr>
          </a:p>
        </p:txBody>
      </p:sp>
      <p:pic>
        <p:nvPicPr>
          <p:cNvPr id="8" name="Inhaltsplatzhalter 7"/>
          <p:cNvPicPr>
            <a:picLocks noGrp="1" noChangeAspect="1"/>
          </p:cNvPicPr>
          <p:nvPr>
            <p:ph sz="quarter" idx="4"/>
          </p:nvPr>
        </p:nvPicPr>
        <p:blipFill>
          <a:blip r:embed="rId4"/>
          <a:stretch>
            <a:fillRect/>
          </a:stretch>
        </p:blipFill>
        <p:spPr>
          <a:xfrm>
            <a:off x="6218238" y="2627283"/>
            <a:ext cx="4937125" cy="3289359"/>
          </a:xfrm>
        </p:spPr>
      </p:pic>
      <p:sp>
        <p:nvSpPr>
          <p:cNvPr id="4" name="Foliennummernplatzhalter 3"/>
          <p:cNvSpPr>
            <a:spLocks noGrp="1"/>
          </p:cNvSpPr>
          <p:nvPr>
            <p:ph type="sldNum" sz="quarter" idx="12"/>
          </p:nvPr>
        </p:nvSpPr>
        <p:spPr/>
        <p:txBody>
          <a:bodyPr/>
          <a:lstStyle/>
          <a:p>
            <a:fld id="{4FAB73BC-B049-4115-A692-8D63A059BFB8}" type="slidenum">
              <a:rPr lang="en-US" smtClean="0"/>
              <a:pPr/>
              <a:t>2</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71854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a:off x="3136185" y="3887036"/>
            <a:ext cx="2990295" cy="1991035"/>
          </a:xfrm>
          <a:prstGeom prst="rect">
            <a:avLst/>
          </a:prstGeom>
        </p:spPr>
      </p:pic>
      <p:sp>
        <p:nvSpPr>
          <p:cNvPr id="2" name="Titel 1"/>
          <p:cNvSpPr>
            <a:spLocks noGrp="1"/>
          </p:cNvSpPr>
          <p:nvPr>
            <p:ph type="title"/>
          </p:nvPr>
        </p:nvSpPr>
        <p:spPr/>
        <p:txBody>
          <a:bodyPr>
            <a:normAutofit/>
          </a:bodyPr>
          <a:lstStyle/>
          <a:p>
            <a:r>
              <a:rPr lang="de-CH" dirty="0">
                <a:solidFill>
                  <a:srgbClr val="0070C0"/>
                </a:solidFill>
              </a:rPr>
              <a:t>OptiBau </a:t>
            </a:r>
            <a:br>
              <a:rPr lang="de-CH" dirty="0">
                <a:solidFill>
                  <a:srgbClr val="0070C0"/>
                </a:solidFill>
              </a:rPr>
            </a:br>
            <a:r>
              <a:rPr lang="de-CH" dirty="0">
                <a:solidFill>
                  <a:srgbClr val="0070C0"/>
                </a:solidFill>
              </a:rPr>
              <a:t>für alle am Bau beteiligte Akteure</a:t>
            </a:r>
          </a:p>
        </p:txBody>
      </p:sp>
      <p:sp>
        <p:nvSpPr>
          <p:cNvPr id="3" name="Textplatzhalter 2"/>
          <p:cNvSpPr>
            <a:spLocks noGrp="1"/>
          </p:cNvSpPr>
          <p:nvPr>
            <p:ph type="body" idx="1"/>
          </p:nvPr>
        </p:nvSpPr>
        <p:spPr>
          <a:xfrm>
            <a:off x="288573" y="1937000"/>
            <a:ext cx="2951460" cy="408689"/>
          </a:xfrm>
        </p:spPr>
        <p:txBody>
          <a:bodyPr/>
          <a:lstStyle/>
          <a:p>
            <a:pPr algn="ctr"/>
            <a:r>
              <a:rPr lang="de-CH" cap="none" dirty="0">
                <a:solidFill>
                  <a:schemeClr val="tx1"/>
                </a:solidFill>
              </a:rPr>
              <a:t>Bauherr</a:t>
            </a:r>
          </a:p>
        </p:txBody>
      </p:sp>
      <p:pic>
        <p:nvPicPr>
          <p:cNvPr id="7" name="Inhaltsplatzhalter 6"/>
          <p:cNvPicPr>
            <a:picLocks noGrp="1" noChangeAspect="1"/>
          </p:cNvPicPr>
          <p:nvPr>
            <p:ph sz="half" idx="2"/>
          </p:nvPr>
        </p:nvPicPr>
        <p:blipFill>
          <a:blip r:embed="rId4"/>
          <a:stretch>
            <a:fillRect/>
          </a:stretch>
        </p:blipFill>
        <p:spPr>
          <a:xfrm>
            <a:off x="288573" y="2348531"/>
            <a:ext cx="2951460" cy="1991035"/>
          </a:xfrm>
        </p:spPr>
      </p:pic>
      <p:sp>
        <p:nvSpPr>
          <p:cNvPr id="5" name="Textplatzhalter 4"/>
          <p:cNvSpPr>
            <a:spLocks noGrp="1"/>
          </p:cNvSpPr>
          <p:nvPr>
            <p:ph type="body" sz="quarter" idx="3"/>
          </p:nvPr>
        </p:nvSpPr>
        <p:spPr>
          <a:xfrm>
            <a:off x="5897356" y="1937000"/>
            <a:ext cx="2660264" cy="452530"/>
          </a:xfrm>
        </p:spPr>
        <p:txBody>
          <a:bodyPr/>
          <a:lstStyle/>
          <a:p>
            <a:pPr algn="ctr"/>
            <a:r>
              <a:rPr lang="de-CH" cap="none" dirty="0">
                <a:solidFill>
                  <a:schemeClr val="tx1"/>
                </a:solidFill>
              </a:rPr>
              <a:t>Bauleiter</a:t>
            </a:r>
          </a:p>
        </p:txBody>
      </p:sp>
      <p:pic>
        <p:nvPicPr>
          <p:cNvPr id="8" name="Inhaltsplatzhalter 7"/>
          <p:cNvPicPr>
            <a:picLocks noGrp="1" noChangeAspect="1"/>
          </p:cNvPicPr>
          <p:nvPr>
            <p:ph sz="quarter" idx="4"/>
          </p:nvPr>
        </p:nvPicPr>
        <p:blipFill rotWithShape="1">
          <a:blip r:embed="rId5"/>
          <a:srcRect l="21092" t="19109"/>
          <a:stretch/>
        </p:blipFill>
        <p:spPr>
          <a:xfrm>
            <a:off x="5988805" y="2345689"/>
            <a:ext cx="2595048" cy="1991035"/>
          </a:xfrm>
        </p:spPr>
      </p:pic>
      <p:sp>
        <p:nvSpPr>
          <p:cNvPr id="9" name="Textplatzhalter 2"/>
          <p:cNvSpPr txBox="1">
            <a:spLocks/>
          </p:cNvSpPr>
          <p:nvPr/>
        </p:nvSpPr>
        <p:spPr>
          <a:xfrm>
            <a:off x="2772643" y="3490174"/>
            <a:ext cx="2990295" cy="38491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de-CH" cap="none" dirty="0">
                <a:solidFill>
                  <a:schemeClr val="tx1"/>
                </a:solidFill>
              </a:rPr>
              <a:t>Planer</a:t>
            </a:r>
          </a:p>
        </p:txBody>
      </p:sp>
      <p:sp>
        <p:nvSpPr>
          <p:cNvPr id="11" name="Textplatzhalter 4"/>
          <p:cNvSpPr txBox="1">
            <a:spLocks/>
          </p:cNvSpPr>
          <p:nvPr/>
        </p:nvSpPr>
        <p:spPr>
          <a:xfrm>
            <a:off x="8721382" y="3413174"/>
            <a:ext cx="3018707" cy="4525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de-CH" cap="none" dirty="0">
                <a:solidFill>
                  <a:schemeClr val="tx1"/>
                </a:solidFill>
              </a:rPr>
              <a:t>Unternehmen</a:t>
            </a:r>
          </a:p>
        </p:txBody>
      </p:sp>
      <p:pic>
        <p:nvPicPr>
          <p:cNvPr id="16" name="Grafik 15"/>
          <p:cNvPicPr>
            <a:picLocks noChangeAspect="1"/>
          </p:cNvPicPr>
          <p:nvPr/>
        </p:nvPicPr>
        <p:blipFill>
          <a:blip r:embed="rId6"/>
          <a:stretch>
            <a:fillRect/>
          </a:stretch>
        </p:blipFill>
        <p:spPr>
          <a:xfrm>
            <a:off x="8695149" y="3865599"/>
            <a:ext cx="3018707" cy="2012472"/>
          </a:xfrm>
          <a:prstGeom prst="rect">
            <a:avLst/>
          </a:prstGeom>
        </p:spPr>
      </p:pic>
      <p:sp>
        <p:nvSpPr>
          <p:cNvPr id="4" name="Foliennummernplatzhalter 3"/>
          <p:cNvSpPr>
            <a:spLocks noGrp="1"/>
          </p:cNvSpPr>
          <p:nvPr>
            <p:ph type="sldNum" sz="quarter" idx="12"/>
          </p:nvPr>
        </p:nvSpPr>
        <p:spPr/>
        <p:txBody>
          <a:bodyPr/>
          <a:lstStyle/>
          <a:p>
            <a:fld id="{4FAB73BC-B049-4115-A692-8D63A059BFB8}" type="slidenum">
              <a:rPr lang="en-US" smtClean="0"/>
              <a:pPr/>
              <a:t>3</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36867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Bauherr</a:t>
            </a:r>
          </a:p>
        </p:txBody>
      </p:sp>
      <p:sp>
        <p:nvSpPr>
          <p:cNvPr id="4" name="Inhaltsplatzhalter 3"/>
          <p:cNvSpPr>
            <a:spLocks noGrp="1"/>
          </p:cNvSpPr>
          <p:nvPr>
            <p:ph sz="half" idx="2"/>
          </p:nvPr>
        </p:nvSpPr>
        <p:spPr/>
        <p:txBody>
          <a:bodyPr>
            <a:normAutofit lnSpcReduction="10000"/>
          </a:bodyPr>
          <a:lstStyle/>
          <a:p>
            <a:r>
              <a:rPr lang="de-CH" b="1" dirty="0"/>
              <a:t>«Als Bauherr will ich Qualität und Effizienz.  Darum verlange ich, dass nach OptiBau geplant und gebaut wird.»</a:t>
            </a:r>
          </a:p>
          <a:p>
            <a:r>
              <a:rPr lang="de-CH" dirty="0"/>
              <a:t> </a:t>
            </a:r>
          </a:p>
          <a:p>
            <a:endParaRPr lang="de-CH" dirty="0"/>
          </a:p>
          <a:p>
            <a:pPr marL="180975" indent="-180975">
              <a:buFont typeface="Wingdings" panose="05000000000000000000" pitchFamily="2" charset="2"/>
              <a:buChar char="§"/>
            </a:pPr>
            <a:r>
              <a:rPr lang="de-CH" dirty="0"/>
              <a:t>kostenneutral oder wirtschaftlicher Vorteil</a:t>
            </a:r>
          </a:p>
          <a:p>
            <a:pPr marL="180975" indent="-180975">
              <a:buFont typeface="Wingdings" panose="05000000000000000000" pitchFamily="2" charset="2"/>
              <a:buChar char="§"/>
            </a:pPr>
            <a:r>
              <a:rPr lang="de-CH" dirty="0"/>
              <a:t>Qualität am Bau </a:t>
            </a:r>
            <a:r>
              <a:rPr lang="de-CH" dirty="0" smtClean="0"/>
              <a:t>(weniger Baumängel</a:t>
            </a:r>
            <a:r>
              <a:rPr lang="de-CH" dirty="0"/>
              <a:t>)</a:t>
            </a:r>
          </a:p>
          <a:p>
            <a:pPr marL="180975" indent="-180975">
              <a:buFont typeface="Wingdings" panose="05000000000000000000" pitchFamily="2" charset="2"/>
              <a:buChar char="§"/>
            </a:pPr>
            <a:r>
              <a:rPr lang="de-CH" dirty="0"/>
              <a:t>rasche Ausführung </a:t>
            </a:r>
          </a:p>
          <a:p>
            <a:pPr marL="180975" indent="-180975">
              <a:buFont typeface="Wingdings" panose="05000000000000000000" pitchFamily="2" charset="2"/>
              <a:buChar char="§"/>
            </a:pPr>
            <a:r>
              <a:rPr lang="de-CH" dirty="0"/>
              <a:t>unnötige Handarbeiten vermeiden</a:t>
            </a:r>
          </a:p>
          <a:p>
            <a:pPr marL="180975" indent="-180975">
              <a:buFont typeface="Wingdings" panose="05000000000000000000" pitchFamily="2" charset="2"/>
              <a:buChar char="§"/>
            </a:pPr>
            <a:r>
              <a:rPr lang="de-CH" dirty="0"/>
              <a:t>sichere Arbeitsbedingungen</a:t>
            </a:r>
          </a:p>
        </p:txBody>
      </p:sp>
      <p:pic>
        <p:nvPicPr>
          <p:cNvPr id="7" name="Inhaltsplatzhalter 6"/>
          <p:cNvPicPr>
            <a:picLocks noGrp="1" noChangeAspect="1"/>
          </p:cNvPicPr>
          <p:nvPr>
            <p:ph sz="half" idx="1"/>
          </p:nvPr>
        </p:nvPicPr>
        <p:blipFill>
          <a:blip r:embed="rId3"/>
          <a:stretch>
            <a:fillRect/>
          </a:stretch>
        </p:blipFill>
        <p:spPr>
          <a:xfrm>
            <a:off x="1130967" y="2214753"/>
            <a:ext cx="4870704" cy="3285744"/>
          </a:xfrm>
        </p:spPr>
      </p:pic>
      <p:sp>
        <p:nvSpPr>
          <p:cNvPr id="3" name="Foliennummernplatzhalter 2"/>
          <p:cNvSpPr>
            <a:spLocks noGrp="1"/>
          </p:cNvSpPr>
          <p:nvPr>
            <p:ph type="sldNum" sz="quarter" idx="12"/>
          </p:nvPr>
        </p:nvSpPr>
        <p:spPr/>
        <p:txBody>
          <a:bodyPr/>
          <a:lstStyle/>
          <a:p>
            <a:fld id="{4FAB73BC-B049-4115-A692-8D63A059BFB8}" type="slidenum">
              <a:rPr lang="en-US" smtClean="0"/>
              <a:t>4</a:t>
            </a:fld>
            <a:endParaRPr lang="en-US" dirty="0"/>
          </a:p>
        </p:txBody>
      </p:sp>
      <p:sp>
        <p:nvSpPr>
          <p:cNvPr id="5" name="Fußzeilenplatzhalter 4"/>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80255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Planer/Gesamtleiter</a:t>
            </a:r>
          </a:p>
        </p:txBody>
      </p:sp>
      <p:sp>
        <p:nvSpPr>
          <p:cNvPr id="4" name="Inhaltsplatzhalter 3"/>
          <p:cNvSpPr>
            <a:spLocks noGrp="1"/>
          </p:cNvSpPr>
          <p:nvPr>
            <p:ph sz="half" idx="2"/>
          </p:nvPr>
        </p:nvSpPr>
        <p:spPr>
          <a:xfrm>
            <a:off x="6551745" y="1845735"/>
            <a:ext cx="4580710" cy="4023360"/>
          </a:xfrm>
        </p:spPr>
        <p:txBody>
          <a:bodyPr>
            <a:normAutofit lnSpcReduction="10000"/>
          </a:bodyPr>
          <a:lstStyle/>
          <a:p>
            <a:r>
              <a:rPr lang="de-CH" b="1" dirty="0"/>
              <a:t>«Als Planer will ich Sicherheit und Verbindlichkeit. Darum plane ich nach OptiBau und </a:t>
            </a:r>
            <a:r>
              <a:rPr lang="de-CH" b="1" dirty="0" err="1"/>
              <a:t>devisiere</a:t>
            </a:r>
            <a:r>
              <a:rPr lang="de-CH" b="1" dirty="0"/>
              <a:t> entsprechend.»</a:t>
            </a:r>
          </a:p>
          <a:p>
            <a:r>
              <a:rPr lang="de-CH" dirty="0"/>
              <a:t> </a:t>
            </a:r>
          </a:p>
          <a:p>
            <a:endParaRPr lang="de-CH" dirty="0"/>
          </a:p>
          <a:p>
            <a:pPr marL="180975" indent="-180975">
              <a:buFont typeface="Wingdings" panose="05000000000000000000" pitchFamily="2" charset="2"/>
              <a:buChar char="§"/>
            </a:pPr>
            <a:r>
              <a:rPr lang="de-CH" dirty="0"/>
              <a:t>Standard in der Baustellenlogistik </a:t>
            </a:r>
          </a:p>
          <a:p>
            <a:pPr marL="180975" indent="-180975">
              <a:buFont typeface="Wingdings" panose="05000000000000000000" pitchFamily="2" charset="2"/>
              <a:buChar char="§"/>
            </a:pPr>
            <a:r>
              <a:rPr lang="de-CH" dirty="0"/>
              <a:t>strukturierte Kommunikation</a:t>
            </a:r>
          </a:p>
          <a:p>
            <a:pPr marL="180975" indent="-180975">
              <a:buFont typeface="Wingdings" panose="05000000000000000000" pitchFamily="2" charset="2"/>
              <a:buChar char="§"/>
            </a:pPr>
            <a:r>
              <a:rPr lang="de-CH" dirty="0"/>
              <a:t>Hilfe in Planung und Koordination</a:t>
            </a:r>
          </a:p>
          <a:p>
            <a:pPr marL="180975" indent="-180975">
              <a:buFont typeface="Wingdings" panose="05000000000000000000" pitchFamily="2" charset="2"/>
              <a:buChar char="§"/>
            </a:pPr>
            <a:r>
              <a:rPr lang="de-CH" dirty="0"/>
              <a:t>effiziente Arbeitsausführung </a:t>
            </a:r>
          </a:p>
          <a:p>
            <a:pPr marL="180975" indent="-180975">
              <a:buFont typeface="Wingdings" panose="05000000000000000000" pitchFamily="2" charset="2"/>
              <a:buChar char="§"/>
            </a:pPr>
            <a:r>
              <a:rPr lang="de-CH" dirty="0"/>
              <a:t>termingerechte Bauabwicklung und Fertigstellung</a:t>
            </a:r>
          </a:p>
        </p:txBody>
      </p:sp>
      <p:pic>
        <p:nvPicPr>
          <p:cNvPr id="5" name="Inhaltsplatzhalter 4"/>
          <p:cNvPicPr>
            <a:picLocks noGrp="1" noChangeAspect="1"/>
          </p:cNvPicPr>
          <p:nvPr>
            <p:ph sz="half" idx="1"/>
          </p:nvPr>
        </p:nvPicPr>
        <p:blipFill>
          <a:blip r:embed="rId3"/>
          <a:stretch>
            <a:fillRect/>
          </a:stretch>
        </p:blipFill>
        <p:spPr>
          <a:xfrm>
            <a:off x="1189023" y="2236089"/>
            <a:ext cx="4870704" cy="3243072"/>
          </a:xfrm>
          <a:prstGeom prst="rect">
            <a:avLst/>
          </a:prstGeom>
        </p:spPr>
      </p:pic>
      <p:sp>
        <p:nvSpPr>
          <p:cNvPr id="3" name="Foliennummernplatzhalter 2"/>
          <p:cNvSpPr>
            <a:spLocks noGrp="1"/>
          </p:cNvSpPr>
          <p:nvPr>
            <p:ph type="sldNum" sz="quarter" idx="12"/>
          </p:nvPr>
        </p:nvSpPr>
        <p:spPr/>
        <p:txBody>
          <a:bodyPr/>
          <a:lstStyle/>
          <a:p>
            <a:fld id="{4FAB73BC-B049-4115-A692-8D63A059BFB8}" type="slidenum">
              <a:rPr lang="en-US" smtClean="0"/>
              <a:t>5</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244319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Bauleiter</a:t>
            </a:r>
          </a:p>
        </p:txBody>
      </p:sp>
      <p:sp>
        <p:nvSpPr>
          <p:cNvPr id="4" name="Inhaltsplatzhalter 3"/>
          <p:cNvSpPr>
            <a:spLocks noGrp="1"/>
          </p:cNvSpPr>
          <p:nvPr>
            <p:ph sz="half" idx="2"/>
          </p:nvPr>
        </p:nvSpPr>
        <p:spPr>
          <a:xfrm>
            <a:off x="6763657" y="1845735"/>
            <a:ext cx="4397831" cy="4023360"/>
          </a:xfrm>
        </p:spPr>
        <p:txBody>
          <a:bodyPr>
            <a:normAutofit lnSpcReduction="10000"/>
          </a:bodyPr>
          <a:lstStyle/>
          <a:p>
            <a:r>
              <a:rPr lang="de-CH" b="1" i="1" dirty="0"/>
              <a:t>«Als Bauleiter will ich geordnete und effiziente Abläufe. Darum arbeite ich nach OptiBau.»</a:t>
            </a:r>
            <a:endParaRPr lang="de-CH" b="1" dirty="0"/>
          </a:p>
          <a:p>
            <a:r>
              <a:rPr lang="de-CH" b="1" dirty="0"/>
              <a:t> </a:t>
            </a:r>
          </a:p>
          <a:p>
            <a:pPr marL="180975" indent="-180975">
              <a:buFont typeface="Wingdings" panose="05000000000000000000" pitchFamily="2" charset="2"/>
              <a:buChar char="§"/>
            </a:pPr>
            <a:r>
              <a:rPr lang="de-CH" dirty="0"/>
              <a:t>Hilfe bei der Koordination der Arbeiten </a:t>
            </a:r>
          </a:p>
          <a:p>
            <a:pPr marL="180975" indent="-180975">
              <a:buFont typeface="Wingdings" panose="05000000000000000000" pitchFamily="2" charset="2"/>
              <a:buChar char="§"/>
            </a:pPr>
            <a:r>
              <a:rPr lang="de-CH" dirty="0"/>
              <a:t>geordnete Baustelle </a:t>
            </a:r>
          </a:p>
          <a:p>
            <a:pPr marL="180975" indent="-180975">
              <a:buFont typeface="Wingdings" panose="05000000000000000000" pitchFamily="2" charset="2"/>
              <a:buChar char="§"/>
            </a:pPr>
            <a:r>
              <a:rPr lang="de-CH" dirty="0"/>
              <a:t>geregelte Personen- und Materialströme</a:t>
            </a:r>
          </a:p>
          <a:p>
            <a:pPr marL="180975" indent="-180975">
              <a:buFont typeface="Wingdings" panose="05000000000000000000" pitchFamily="2" charset="2"/>
              <a:buChar char="§"/>
            </a:pPr>
            <a:r>
              <a:rPr lang="de-CH" dirty="0"/>
              <a:t>Qualitätsarbeit bei der Bauausführung </a:t>
            </a:r>
          </a:p>
          <a:p>
            <a:pPr marL="180975" indent="-180975">
              <a:buFont typeface="Wingdings" panose="05000000000000000000" pitchFamily="2" charset="2"/>
              <a:buChar char="§"/>
            </a:pPr>
            <a:r>
              <a:rPr lang="de-CH" dirty="0"/>
              <a:t>keine Baumängel</a:t>
            </a:r>
          </a:p>
          <a:p>
            <a:pPr marL="180975" indent="-180975">
              <a:buFont typeface="Wingdings" panose="05000000000000000000" pitchFamily="2" charset="2"/>
              <a:buChar char="§"/>
            </a:pPr>
            <a:r>
              <a:rPr lang="de-CH" dirty="0"/>
              <a:t>Potential für finanzielle Einsparungen nutzen</a:t>
            </a:r>
          </a:p>
        </p:txBody>
      </p:sp>
      <p:pic>
        <p:nvPicPr>
          <p:cNvPr id="5" name="Inhaltsplatzhalter 7"/>
          <p:cNvPicPr>
            <a:picLocks noGrp="1" noChangeAspect="1"/>
          </p:cNvPicPr>
          <p:nvPr>
            <p:ph sz="half" idx="1"/>
          </p:nvPr>
        </p:nvPicPr>
        <p:blipFill rotWithShape="1">
          <a:blip r:embed="rId3"/>
          <a:srcRect l="21092" t="19109"/>
          <a:stretch/>
        </p:blipFill>
        <p:spPr>
          <a:xfrm>
            <a:off x="1201177" y="2042984"/>
            <a:ext cx="4857088" cy="3726572"/>
          </a:xfrm>
        </p:spPr>
      </p:pic>
      <p:sp>
        <p:nvSpPr>
          <p:cNvPr id="3" name="Foliennummernplatzhalter 2"/>
          <p:cNvSpPr>
            <a:spLocks noGrp="1"/>
          </p:cNvSpPr>
          <p:nvPr>
            <p:ph type="sldNum" sz="quarter" idx="12"/>
          </p:nvPr>
        </p:nvSpPr>
        <p:spPr/>
        <p:txBody>
          <a:bodyPr/>
          <a:lstStyle/>
          <a:p>
            <a:fld id="{4FAB73BC-B049-4115-A692-8D63A059BFB8}" type="slidenum">
              <a:rPr lang="en-US" smtClean="0"/>
              <a:t>6</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415537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Unternehmen des </a:t>
            </a:r>
            <a:br>
              <a:rPr lang="de-CH" dirty="0">
                <a:solidFill>
                  <a:srgbClr val="0070C0"/>
                </a:solidFill>
              </a:rPr>
            </a:br>
            <a:r>
              <a:rPr lang="de-CH" dirty="0" err="1">
                <a:solidFill>
                  <a:srgbClr val="0070C0"/>
                </a:solidFill>
              </a:rPr>
              <a:t>Bauhaupt</a:t>
            </a:r>
            <a:r>
              <a:rPr lang="de-CH" dirty="0">
                <a:solidFill>
                  <a:srgbClr val="0070C0"/>
                </a:solidFill>
              </a:rPr>
              <a:t>– und Ausbaugewerbes </a:t>
            </a:r>
          </a:p>
        </p:txBody>
      </p:sp>
      <p:sp>
        <p:nvSpPr>
          <p:cNvPr id="4" name="Inhaltsplatzhalter 3"/>
          <p:cNvSpPr>
            <a:spLocks noGrp="1"/>
          </p:cNvSpPr>
          <p:nvPr>
            <p:ph sz="half" idx="2"/>
          </p:nvPr>
        </p:nvSpPr>
        <p:spPr>
          <a:xfrm>
            <a:off x="6516914" y="1845735"/>
            <a:ext cx="4638766" cy="4023360"/>
          </a:xfrm>
        </p:spPr>
        <p:txBody>
          <a:bodyPr>
            <a:normAutofit lnSpcReduction="10000"/>
          </a:bodyPr>
          <a:lstStyle/>
          <a:p>
            <a:r>
              <a:rPr lang="de-CH" b="1" i="1" dirty="0"/>
              <a:t>«Als Unternehmer will ich verbindliche </a:t>
            </a:r>
            <a:r>
              <a:rPr lang="de-CH" b="1" i="1" dirty="0" smtClean="0"/>
              <a:t>Rahmenbedingungen</a:t>
            </a:r>
            <a:r>
              <a:rPr lang="de-CH" b="1" i="1" dirty="0"/>
              <a:t>. Darum will ich, dass nach OptiBau geplant und gebaut wird.»</a:t>
            </a:r>
            <a:endParaRPr lang="de-CH" b="1" dirty="0"/>
          </a:p>
          <a:p>
            <a:r>
              <a:rPr lang="de-CH" b="1" dirty="0"/>
              <a:t> </a:t>
            </a:r>
          </a:p>
          <a:p>
            <a:pPr marL="180975" indent="-180975">
              <a:buFont typeface="Wingdings" panose="05000000000000000000" pitchFamily="2" charset="2"/>
              <a:buChar char="§"/>
            </a:pPr>
            <a:r>
              <a:rPr lang="de-CH" dirty="0"/>
              <a:t>bauseitige Infrastruktur nutzbar</a:t>
            </a:r>
          </a:p>
          <a:p>
            <a:pPr marL="180975" indent="-180975">
              <a:buFont typeface="Wingdings" panose="05000000000000000000" pitchFamily="2" charset="2"/>
              <a:buChar char="§"/>
            </a:pPr>
            <a:r>
              <a:rPr lang="de-CH" dirty="0"/>
              <a:t>planbare Aufträge</a:t>
            </a:r>
          </a:p>
          <a:p>
            <a:pPr marL="180975" indent="-180975">
              <a:buFont typeface="Wingdings" panose="05000000000000000000" pitchFamily="2" charset="2"/>
              <a:buChar char="§"/>
            </a:pPr>
            <a:r>
              <a:rPr lang="de-CH" dirty="0"/>
              <a:t>effiziente Arbeitsausführung</a:t>
            </a:r>
          </a:p>
          <a:p>
            <a:pPr marL="180975" indent="-180975">
              <a:buFont typeface="Wingdings" panose="05000000000000000000" pitchFamily="2" charset="2"/>
              <a:buChar char="§"/>
            </a:pPr>
            <a:r>
              <a:rPr lang="de-CH" dirty="0"/>
              <a:t>sicheres Arbeiten</a:t>
            </a:r>
          </a:p>
          <a:p>
            <a:pPr marL="180975" indent="-180975">
              <a:buFont typeface="Wingdings" panose="05000000000000000000" pitchFamily="2" charset="2"/>
              <a:buChar char="§"/>
            </a:pPr>
            <a:r>
              <a:rPr lang="de-CH" dirty="0"/>
              <a:t>keine unnötigen körperlichen Belastungen</a:t>
            </a:r>
          </a:p>
          <a:p>
            <a:pPr marL="180975" indent="-180975">
              <a:buFont typeface="Wingdings" panose="05000000000000000000" pitchFamily="2" charset="2"/>
              <a:buChar char="§"/>
            </a:pPr>
            <a:r>
              <a:rPr lang="de-CH" dirty="0"/>
              <a:t> volles Leistungspotential erbringen</a:t>
            </a:r>
          </a:p>
        </p:txBody>
      </p:sp>
      <p:pic>
        <p:nvPicPr>
          <p:cNvPr id="5" name="Inhaltsplatzhalter 4"/>
          <p:cNvPicPr>
            <a:picLocks noGrp="1" noChangeAspect="1"/>
          </p:cNvPicPr>
          <p:nvPr>
            <p:ph sz="half" idx="1"/>
          </p:nvPr>
        </p:nvPicPr>
        <p:blipFill>
          <a:blip r:embed="rId3"/>
          <a:stretch>
            <a:fillRect/>
          </a:stretch>
        </p:blipFill>
        <p:spPr>
          <a:xfrm>
            <a:off x="1198561" y="2211388"/>
            <a:ext cx="4938712" cy="3292474"/>
          </a:xfrm>
          <a:prstGeom prst="rect">
            <a:avLst/>
          </a:prstGeom>
        </p:spPr>
      </p:pic>
      <p:sp>
        <p:nvSpPr>
          <p:cNvPr id="3" name="Foliennummernplatzhalter 2"/>
          <p:cNvSpPr>
            <a:spLocks noGrp="1"/>
          </p:cNvSpPr>
          <p:nvPr>
            <p:ph type="sldNum" sz="quarter" idx="12"/>
          </p:nvPr>
        </p:nvSpPr>
        <p:spPr/>
        <p:txBody>
          <a:bodyPr/>
          <a:lstStyle/>
          <a:p>
            <a:fld id="{4FAB73BC-B049-4115-A692-8D63A059BFB8}" type="slidenum">
              <a:rPr lang="en-US" smtClean="0"/>
              <a:t>7</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43039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solidFill>
                  <a:srgbClr val="0070C0"/>
                </a:solidFill>
              </a:rPr>
              <a:t>Schlüsselelemente der Arbeitserleichterung und –</a:t>
            </a:r>
            <a:r>
              <a:rPr lang="de-CH" b="1" dirty="0" err="1">
                <a:solidFill>
                  <a:srgbClr val="0070C0"/>
                </a:solidFill>
              </a:rPr>
              <a:t>optimierung</a:t>
            </a:r>
            <a:endParaRPr lang="de-CH" b="1" dirty="0">
              <a:solidFill>
                <a:srgbClr val="0070C0"/>
              </a:solidFill>
            </a:endParaRPr>
          </a:p>
        </p:txBody>
      </p:sp>
      <p:sp>
        <p:nvSpPr>
          <p:cNvPr id="3" name="Textplatzhalter 2"/>
          <p:cNvSpPr>
            <a:spLocks noGrp="1"/>
          </p:cNvSpPr>
          <p:nvPr>
            <p:ph type="body" idx="1"/>
          </p:nvPr>
        </p:nvSpPr>
        <p:spPr/>
        <p:txBody>
          <a:bodyPr>
            <a:normAutofit fontScale="77500" lnSpcReduction="20000"/>
          </a:bodyPr>
          <a:lstStyle/>
          <a:p>
            <a:pPr>
              <a:spcBef>
                <a:spcPts val="600"/>
              </a:spcBef>
            </a:pPr>
            <a:r>
              <a:rPr lang="de-CH" cap="none" dirty="0">
                <a:solidFill>
                  <a:schemeClr val="tx1"/>
                </a:solidFill>
              </a:rPr>
              <a:t>Rechtliche Vorgaben: </a:t>
            </a:r>
          </a:p>
          <a:p>
            <a:pPr>
              <a:spcBef>
                <a:spcPts val="600"/>
              </a:spcBef>
            </a:pPr>
            <a:r>
              <a:rPr lang="de-CH" cap="none" dirty="0">
                <a:solidFill>
                  <a:schemeClr val="tx1"/>
                </a:solidFill>
              </a:rPr>
              <a:t>Obligationenrecht, Strafgesetzbuch, Arbeitsgesetz, Unfallversicherungsgesetz mit Verordnungen, Richtlinien und Auslegungen </a:t>
            </a:r>
          </a:p>
          <a:p>
            <a:pPr>
              <a:spcBef>
                <a:spcPts val="600"/>
              </a:spcBef>
            </a:pPr>
            <a:r>
              <a:rPr lang="de-CH" cap="none" dirty="0">
                <a:solidFill>
                  <a:schemeClr val="tx1"/>
                </a:solidFill>
              </a:rPr>
              <a:t>Normen für die Bauplanung (SIA 118/xxx, Normpositionen Katalog NPK)</a:t>
            </a:r>
          </a:p>
        </p:txBody>
      </p:sp>
      <p:sp>
        <p:nvSpPr>
          <p:cNvPr id="4" name="Foliennummernplatzhalter 3"/>
          <p:cNvSpPr>
            <a:spLocks noGrp="1"/>
          </p:cNvSpPr>
          <p:nvPr>
            <p:ph type="sldNum" sz="quarter" idx="12"/>
          </p:nvPr>
        </p:nvSpPr>
        <p:spPr/>
        <p:txBody>
          <a:bodyPr/>
          <a:lstStyle/>
          <a:p>
            <a:fld id="{4FAB73BC-B049-4115-A692-8D63A059BFB8}" type="slidenum">
              <a:rPr lang="en-US" smtClean="0"/>
              <a:t>8</a:t>
            </a:fld>
            <a:endParaRPr lang="en-US" dirty="0"/>
          </a:p>
        </p:txBody>
      </p:sp>
      <p:sp>
        <p:nvSpPr>
          <p:cNvPr id="5" name="Fußzeilenplatzhalter 4"/>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80583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0070C0"/>
                </a:solidFill>
              </a:rPr>
              <a:t>Anlieferung</a:t>
            </a:r>
            <a:br>
              <a:rPr lang="de-CH" dirty="0">
                <a:solidFill>
                  <a:srgbClr val="0070C0"/>
                </a:solidFill>
              </a:rPr>
            </a:br>
            <a:r>
              <a:rPr lang="de-CH" b="1" dirty="0">
                <a:solidFill>
                  <a:srgbClr val="0070C0"/>
                </a:solidFill>
              </a:rPr>
              <a:t>Zu-/Wegfahrt, Umschlagplätze und Ablad</a:t>
            </a:r>
            <a:endParaRPr lang="de-CH" dirty="0">
              <a:solidFill>
                <a:srgbClr val="0070C0"/>
              </a:solidFill>
            </a:endParaRPr>
          </a:p>
        </p:txBody>
      </p:sp>
      <p:pic>
        <p:nvPicPr>
          <p:cNvPr id="5" name="Inhaltsplatzhalter 4"/>
          <p:cNvPicPr>
            <a:picLocks noGrp="1" noChangeAspect="1"/>
          </p:cNvPicPr>
          <p:nvPr>
            <p:ph sz="half" idx="1"/>
          </p:nvPr>
        </p:nvPicPr>
        <p:blipFill>
          <a:blip r:embed="rId2"/>
          <a:stretch>
            <a:fillRect/>
          </a:stretch>
        </p:blipFill>
        <p:spPr>
          <a:xfrm>
            <a:off x="1211675" y="1804545"/>
            <a:ext cx="6136476" cy="2293234"/>
          </a:xfrm>
          <a:prstGeom prst="rect">
            <a:avLst/>
          </a:prstGeom>
        </p:spPr>
      </p:pic>
      <p:sp>
        <p:nvSpPr>
          <p:cNvPr id="4" name="Inhaltsplatzhalter 3"/>
          <p:cNvSpPr>
            <a:spLocks noGrp="1"/>
          </p:cNvSpPr>
          <p:nvPr>
            <p:ph sz="half" idx="2"/>
          </p:nvPr>
        </p:nvSpPr>
        <p:spPr>
          <a:xfrm>
            <a:off x="1179660" y="4158403"/>
            <a:ext cx="10773444" cy="2151784"/>
          </a:xfrm>
        </p:spPr>
        <p:txBody>
          <a:bodyPr>
            <a:normAutofit/>
          </a:bodyPr>
          <a:lstStyle/>
          <a:p>
            <a:pPr marL="182563" indent="-182563">
              <a:spcBef>
                <a:spcPts val="600"/>
              </a:spcBef>
              <a:buFont typeface="Wingdings" panose="05000000000000000000" pitchFamily="2" charset="2"/>
              <a:buChar char="§"/>
            </a:pPr>
            <a:r>
              <a:rPr lang="de-CH" dirty="0"/>
              <a:t>Zufahrtswege und Umschlagplätze sind gross genug</a:t>
            </a:r>
          </a:p>
          <a:p>
            <a:pPr marL="182563" indent="-182563">
              <a:spcBef>
                <a:spcPts val="600"/>
              </a:spcBef>
              <a:buFont typeface="Wingdings" panose="05000000000000000000" pitchFamily="2" charset="2"/>
              <a:buChar char="§"/>
            </a:pPr>
            <a:r>
              <a:rPr lang="de-CH" dirty="0"/>
              <a:t>Zufahrtswege und Umschlagplätze sind befestigt für notwendige Lastkraftwagen inklusive Hebebühne, Stapler usw.</a:t>
            </a:r>
          </a:p>
          <a:p>
            <a:pPr marL="182563" indent="-182563">
              <a:spcBef>
                <a:spcPts val="600"/>
              </a:spcBef>
              <a:buFont typeface="Wingdings" panose="05000000000000000000" pitchFamily="2" charset="2"/>
              <a:buChar char="§"/>
            </a:pPr>
            <a:r>
              <a:rPr lang="de-CH" dirty="0"/>
              <a:t>Bewilligungen vorhanden und Verkehrsfluss geregelt</a:t>
            </a:r>
          </a:p>
          <a:p>
            <a:pPr marL="182563" indent="-182563">
              <a:spcBef>
                <a:spcPts val="600"/>
              </a:spcBef>
              <a:buFont typeface="Wingdings" panose="05000000000000000000" pitchFamily="2" charset="2"/>
              <a:buChar char="§"/>
            </a:pPr>
            <a:r>
              <a:rPr lang="de-CH" dirty="0"/>
              <a:t>Einschränkungen sind klar kommuniziert</a:t>
            </a:r>
          </a:p>
          <a:p>
            <a:pPr marL="182563" indent="-182563">
              <a:spcBef>
                <a:spcPts val="600"/>
              </a:spcBef>
              <a:buFont typeface="Wingdings" panose="05000000000000000000" pitchFamily="2" charset="2"/>
              <a:buChar char="§"/>
            </a:pPr>
            <a:r>
              <a:rPr lang="de-CH" dirty="0"/>
              <a:t>Abladen mit Kran (Vereinbarung mit Baumeister liegt vor)oder mit bauseitigen Hebemitteln ist möglich</a:t>
            </a:r>
          </a:p>
        </p:txBody>
      </p:sp>
      <p:sp>
        <p:nvSpPr>
          <p:cNvPr id="3" name="Foliennummernplatzhalter 2"/>
          <p:cNvSpPr>
            <a:spLocks noGrp="1"/>
          </p:cNvSpPr>
          <p:nvPr>
            <p:ph type="sldNum" sz="quarter" idx="12"/>
          </p:nvPr>
        </p:nvSpPr>
        <p:spPr/>
        <p:txBody>
          <a:bodyPr/>
          <a:lstStyle/>
          <a:p>
            <a:fld id="{4FAB73BC-B049-4115-A692-8D63A059BFB8}" type="slidenum">
              <a:rPr lang="en-US" smtClean="0"/>
              <a:t>9</a:t>
            </a:fld>
            <a:endParaRPr lang="en-US" dirty="0"/>
          </a:p>
        </p:txBody>
      </p:sp>
      <p:sp>
        <p:nvSpPr>
          <p:cNvPr id="6" name="Fußzeilenplatzhalter 5"/>
          <p:cNvSpPr>
            <a:spLocks noGrp="1"/>
          </p:cNvSpPr>
          <p:nvPr>
            <p:ph type="ftr" sz="quarter" idx="11"/>
          </p:nvPr>
        </p:nvSpPr>
        <p:spPr/>
        <p:txBody>
          <a:bodyPr/>
          <a:lstStyle/>
          <a:p>
            <a:r>
              <a:rPr lang="de-CH" smtClean="0"/>
              <a:t>Patronat:  Arbeitgeberverbände des Ausbaugewerbes, Gewerkschaften, SECO und Suva</a:t>
            </a:r>
            <a:endParaRPr lang="en-US" dirty="0"/>
          </a:p>
        </p:txBody>
      </p:sp>
    </p:spTree>
    <p:extLst>
      <p:ext uri="{BB962C8B-B14F-4D97-AF65-F5344CB8AC3E}">
        <p14:creationId xmlns:p14="http://schemas.microsoft.com/office/powerpoint/2010/main" val="1759596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1193</Words>
  <Application>Microsoft Office PowerPoint</Application>
  <PresentationFormat>Benutzerdefiniert</PresentationFormat>
  <Paragraphs>173</Paragraphs>
  <Slides>19</Slides>
  <Notes>11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Rückblick</vt:lpstr>
      <vt:lpstr>OptiBau</vt:lpstr>
      <vt:lpstr>OptiBau = Optimierung Baustellenlogistik und Abläufe </vt:lpstr>
      <vt:lpstr>OptiBau  für alle am Bau beteiligte Akteure</vt:lpstr>
      <vt:lpstr>Bauherr</vt:lpstr>
      <vt:lpstr>Planer/Gesamtleiter</vt:lpstr>
      <vt:lpstr>Bauleiter</vt:lpstr>
      <vt:lpstr>Unternehmen des  Bauhaupt– und Ausbaugewerbes </vt:lpstr>
      <vt:lpstr>Schlüsselelemente der Arbeitserleichterung und –optimierung</vt:lpstr>
      <vt:lpstr>Anlieferung Zu-/Wegfahrt, Umschlagplätze und Ablad</vt:lpstr>
      <vt:lpstr>Lagerplätze und Tiefgaragen</vt:lpstr>
      <vt:lpstr>Verschieben zum/ins Gebäude (horizontal) Verkehrswege und Zugänge</vt:lpstr>
      <vt:lpstr>Verschiebemittel</vt:lpstr>
      <vt:lpstr>Heben auf Montageort (vertikal) Aufzugshilfen und Aufzüge</vt:lpstr>
      <vt:lpstr>Umschlagplätze</vt:lpstr>
      <vt:lpstr>Rückschub und Entsorgung Entsorgungskonzept</vt:lpstr>
      <vt:lpstr>Verwendung dieser Umsetzungshilfe: Vereinbarte Bewertungskriterien</vt:lpstr>
      <vt:lpstr>Wirksamkeitseinschätzung</vt:lpstr>
      <vt:lpstr>Logistikkonzept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OptiBau</dc:title>
  <dc:creator>Urs Kaufmann</dc:creator>
  <cp:lastModifiedBy>Mordasini Dario</cp:lastModifiedBy>
  <cp:revision>34</cp:revision>
  <dcterms:created xsi:type="dcterms:W3CDTF">2016-04-26T07:56:09Z</dcterms:created>
  <dcterms:modified xsi:type="dcterms:W3CDTF">2016-05-13T09:51:14Z</dcterms:modified>
</cp:coreProperties>
</file>